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59"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FFF2CC"/>
    <a:srgbClr val="A9D18E"/>
    <a:srgbClr val="9BDEFF"/>
    <a:srgbClr val="7CD3FF"/>
    <a:srgbClr val="2F5597"/>
    <a:srgbClr val="3366CC"/>
    <a:srgbClr val="0099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32" autoAdjust="0"/>
  </p:normalViewPr>
  <p:slideViewPr>
    <p:cSldViewPr snapToGrid="0">
      <p:cViewPr varScale="1">
        <p:scale>
          <a:sx n="78" d="100"/>
          <a:sy n="78" d="100"/>
        </p:scale>
        <p:origin x="5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E74523B-3AED-45AC-98FC-B35470FB3693}" type="datetimeFigureOut">
              <a:rPr kumimoji="1" lang="ja-JP" altLang="en-US" smtClean="0"/>
              <a:t>2022/9/26</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B181D1D-B67A-4D1B-AAB4-7D3D5CC654AC}" type="slidenum">
              <a:rPr kumimoji="1" lang="ja-JP" altLang="en-US" smtClean="0"/>
              <a:t>‹#›</a:t>
            </a:fld>
            <a:endParaRPr kumimoji="1" lang="ja-JP" altLang="en-US"/>
          </a:p>
        </p:txBody>
      </p:sp>
    </p:spTree>
    <p:extLst>
      <p:ext uri="{BB962C8B-B14F-4D97-AF65-F5344CB8AC3E}">
        <p14:creationId xmlns:p14="http://schemas.microsoft.com/office/powerpoint/2010/main" val="941375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181D1D-B67A-4D1B-AAB4-7D3D5CC654AC}" type="slidenum">
              <a:rPr kumimoji="1" lang="ja-JP" altLang="en-US" smtClean="0"/>
              <a:t>1</a:t>
            </a:fld>
            <a:endParaRPr kumimoji="1" lang="ja-JP" altLang="en-US"/>
          </a:p>
        </p:txBody>
      </p:sp>
    </p:spTree>
    <p:extLst>
      <p:ext uri="{BB962C8B-B14F-4D97-AF65-F5344CB8AC3E}">
        <p14:creationId xmlns:p14="http://schemas.microsoft.com/office/powerpoint/2010/main" val="248864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181D1D-B67A-4D1B-AAB4-7D3D5CC654AC}" type="slidenum">
              <a:rPr kumimoji="1" lang="ja-JP" altLang="en-US" smtClean="0"/>
              <a:t>2</a:t>
            </a:fld>
            <a:endParaRPr kumimoji="1" lang="ja-JP" altLang="en-US"/>
          </a:p>
        </p:txBody>
      </p:sp>
    </p:spTree>
    <p:extLst>
      <p:ext uri="{BB962C8B-B14F-4D97-AF65-F5344CB8AC3E}">
        <p14:creationId xmlns:p14="http://schemas.microsoft.com/office/powerpoint/2010/main" val="163903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125416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200448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326473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20970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318168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16389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01481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167635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099237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351946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1F62A0D-9032-4251-8A35-FC74491E27C6}" type="datetimeFigureOut">
              <a:rPr kumimoji="1" lang="ja-JP" altLang="en-US" smtClean="0"/>
              <a:t>2022/9/26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143829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1F62A0D-9032-4251-8A35-FC74491E27C6}" type="datetimeFigureOut">
              <a:rPr kumimoji="1" lang="ja-JP" altLang="en-US" smtClean="0"/>
              <a:t>2022/9/26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2074635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stretch>
            <a:fillRect/>
          </a:stretch>
        </p:blipFill>
        <p:spPr>
          <a:xfrm>
            <a:off x="5338824" y="44976"/>
            <a:ext cx="1422000" cy="432000"/>
          </a:xfrm>
          <a:prstGeom prst="rect">
            <a:avLst/>
          </a:prstGeom>
        </p:spPr>
      </p:pic>
      <p:sp>
        <p:nvSpPr>
          <p:cNvPr id="40" name="正方形/長方形 39"/>
          <p:cNvSpPr/>
          <p:nvPr/>
        </p:nvSpPr>
        <p:spPr>
          <a:xfrm>
            <a:off x="0" y="530982"/>
            <a:ext cx="6858000" cy="131496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lnSpc>
                <a:spcPts val="3000"/>
              </a:lnSpc>
            </a:pPr>
            <a:endParaRPr kumimoji="1" lang="ja-JP" altLang="en-US" sz="2000" b="1" spc="300" dirty="0">
              <a:latin typeface="メイリオ" panose="020B0604030504040204" pitchFamily="50" charset="-128"/>
              <a:ea typeface="メイリオ" panose="020B0604030504040204" pitchFamily="50" charset="-128"/>
            </a:endParaRPr>
          </a:p>
        </p:txBody>
      </p:sp>
      <p:sp>
        <p:nvSpPr>
          <p:cNvPr id="45" name="正方形/長方形 44"/>
          <p:cNvSpPr/>
          <p:nvPr/>
        </p:nvSpPr>
        <p:spPr>
          <a:xfrm>
            <a:off x="189000" y="1946229"/>
            <a:ext cx="6480000" cy="2016000"/>
          </a:xfrm>
          <a:prstGeom prst="rect">
            <a:avLst/>
          </a:prstGeom>
          <a:solidFill>
            <a:schemeClr val="bg1"/>
          </a:solidFill>
          <a:ln>
            <a:solidFill>
              <a:schemeClr val="accent6"/>
            </a:solidFill>
            <a:prstDash val="dash"/>
          </a:ln>
        </p:spPr>
        <p:txBody>
          <a:bodyPr wrap="square" tIns="72000" bIns="36000" anchor="ctr" anchorCtr="0">
            <a:noAutofit/>
          </a:bodyPr>
          <a:lstStyle/>
          <a:p>
            <a:pPr marL="285750" indent="-285750">
              <a:lnSpc>
                <a:spcPct val="110000"/>
              </a:lnSpc>
              <a:spcBef>
                <a:spcPts val="600"/>
              </a:spcBef>
              <a:buFont typeface="Wingdings" panose="05000000000000000000" pitchFamily="2" charset="2"/>
              <a:buChar char="l"/>
            </a:pPr>
            <a:r>
              <a:rPr kumimoji="1" lang="ja-JP" altLang="en-US" sz="1450" dirty="0">
                <a:latin typeface="メイリオ" panose="020B0604030504040204" pitchFamily="50" charset="-128"/>
                <a:ea typeface="メイリオ" panose="020B0604030504040204" pitchFamily="50" charset="-128"/>
              </a:rPr>
              <a:t>ＤＶ</a:t>
            </a:r>
            <a:r>
              <a:rPr kumimoji="1" lang="ja-JP" altLang="en-US" sz="1450" dirty="0" smtClean="0">
                <a:latin typeface="メイリオ" panose="020B0604030504040204" pitchFamily="50" charset="-128"/>
                <a:ea typeface="メイリオ" panose="020B0604030504040204" pitchFamily="50" charset="-128"/>
              </a:rPr>
              <a:t>等で住所地</a:t>
            </a:r>
            <a:r>
              <a:rPr kumimoji="1" lang="en-US" altLang="ja-JP" sz="1450" baseline="30000" dirty="0" smtClean="0">
                <a:latin typeface="メイリオ" panose="020B0604030504040204" pitchFamily="50" charset="-128"/>
                <a:ea typeface="メイリオ" panose="020B0604030504040204" pitchFamily="50" charset="-128"/>
              </a:rPr>
              <a:t>※</a:t>
            </a:r>
            <a:r>
              <a:rPr kumimoji="1" lang="ja-JP" altLang="en-US" sz="1450" baseline="30000" dirty="0" smtClean="0">
                <a:latin typeface="メイリオ" panose="020B0604030504040204" pitchFamily="50" charset="-128"/>
                <a:ea typeface="メイリオ" panose="020B0604030504040204" pitchFamily="50" charset="-128"/>
              </a:rPr>
              <a:t>２</a:t>
            </a:r>
            <a:r>
              <a:rPr kumimoji="1" lang="ja-JP" altLang="en-US" sz="1450" dirty="0" smtClean="0">
                <a:latin typeface="メイリオ" panose="020B0604030504040204" pitchFamily="50" charset="-128"/>
                <a:ea typeface="メイリオ" panose="020B0604030504040204" pitchFamily="50" charset="-128"/>
              </a:rPr>
              <a:t>以外に避難中</a:t>
            </a:r>
            <a:r>
              <a:rPr kumimoji="1" lang="ja-JP" altLang="en-US" sz="1450" dirty="0">
                <a:latin typeface="メイリオ" panose="020B0604030504040204" pitchFamily="50" charset="-128"/>
                <a:ea typeface="メイリオ" panose="020B0604030504040204" pitchFamily="50" charset="-128"/>
              </a:rPr>
              <a:t>の</a:t>
            </a:r>
            <a:r>
              <a:rPr kumimoji="1" lang="ja-JP" altLang="en-US" sz="1450" dirty="0" smtClean="0">
                <a:latin typeface="メイリオ" panose="020B0604030504040204" pitchFamily="50" charset="-128"/>
                <a:ea typeface="メイリオ" panose="020B0604030504040204" pitchFamily="50" charset="-128"/>
              </a:rPr>
              <a:t>方も</a:t>
            </a:r>
            <a:r>
              <a:rPr kumimoji="1" lang="ja-JP" altLang="en-US" sz="1450" dirty="0">
                <a:latin typeface="メイリオ" panose="020B0604030504040204" pitchFamily="50" charset="-128"/>
                <a:ea typeface="メイリオ" panose="020B0604030504040204" pitchFamily="50" charset="-128"/>
              </a:rPr>
              <a:t>、電力・ガス・食料品等価格</a:t>
            </a:r>
            <a:r>
              <a:rPr kumimoji="1" lang="ja-JP" altLang="en-US" sz="1450" dirty="0" smtClean="0">
                <a:latin typeface="メイリオ" panose="020B0604030504040204" pitchFamily="50" charset="-128"/>
                <a:ea typeface="メイリオ" panose="020B0604030504040204" pitchFamily="50" charset="-128"/>
              </a:rPr>
              <a:t>高騰緊急</a:t>
            </a:r>
            <a:r>
              <a:rPr kumimoji="1" lang="ja-JP" altLang="en-US" sz="1450" dirty="0">
                <a:latin typeface="メイリオ" panose="020B0604030504040204" pitchFamily="50" charset="-128"/>
                <a:ea typeface="メイリオ" panose="020B0604030504040204" pitchFamily="50" charset="-128"/>
              </a:rPr>
              <a:t>支援給付金をご自身が受給できる可能性があります</a:t>
            </a:r>
            <a:r>
              <a:rPr kumimoji="1" lang="ja-JP" altLang="en-US" sz="1450" dirty="0" smtClean="0">
                <a:latin typeface="メイリオ" panose="020B0604030504040204" pitchFamily="50" charset="-128"/>
                <a:ea typeface="メイリオ" panose="020B0604030504040204" pitchFamily="50" charset="-128"/>
              </a:rPr>
              <a:t>。</a:t>
            </a:r>
            <a:endParaRPr kumimoji="1" lang="en-US" altLang="ja-JP" sz="1450" dirty="0" smtClean="0">
              <a:latin typeface="メイリオ" panose="020B0604030504040204" pitchFamily="50" charset="-128"/>
              <a:ea typeface="メイリオ" panose="020B0604030504040204" pitchFamily="50" charset="-128"/>
            </a:endParaRPr>
          </a:p>
          <a:p>
            <a:pPr marL="285750" indent="-285750">
              <a:lnSpc>
                <a:spcPct val="110000"/>
              </a:lnSpc>
              <a:spcBef>
                <a:spcPts val="600"/>
              </a:spcBef>
              <a:buFont typeface="Wingdings" panose="05000000000000000000" pitchFamily="2" charset="2"/>
              <a:buChar char="l"/>
            </a:pPr>
            <a:r>
              <a:rPr kumimoji="1" lang="ja-JP" altLang="en-US" sz="1450" dirty="0" smtClean="0">
                <a:latin typeface="メイリオ" panose="020B0604030504040204" pitchFamily="50" charset="-128"/>
                <a:ea typeface="メイリオ" panose="020B0604030504040204" pitchFamily="50" charset="-128"/>
              </a:rPr>
              <a:t>住所地の</a:t>
            </a:r>
            <a:r>
              <a:rPr kumimoji="1" lang="ja-JP" altLang="en-US" sz="1450" dirty="0">
                <a:latin typeface="メイリオ" panose="020B0604030504040204" pitchFamily="50" charset="-128"/>
                <a:ea typeface="メイリオ" panose="020B0604030504040204" pitchFamily="50" charset="-128"/>
              </a:rPr>
              <a:t>世帯が既に給付金を受け取っている場合でも、一定の</a:t>
            </a:r>
            <a:r>
              <a:rPr kumimoji="1" lang="ja-JP" altLang="en-US" sz="1450" dirty="0" smtClean="0">
                <a:latin typeface="メイリオ" panose="020B0604030504040204" pitchFamily="50" charset="-128"/>
                <a:ea typeface="メイリオ" panose="020B0604030504040204" pitchFamily="50" charset="-128"/>
              </a:rPr>
              <a:t>要件</a:t>
            </a:r>
            <a:r>
              <a:rPr kumimoji="1" lang="en-US" altLang="ja-JP" sz="1450" dirty="0" smtClean="0">
                <a:latin typeface="メイリオ" panose="020B0604030504040204" pitchFamily="50" charset="-128"/>
                <a:ea typeface="メイリオ" panose="020B0604030504040204" pitchFamily="50" charset="-128"/>
              </a:rPr>
              <a:t/>
            </a:r>
            <a:br>
              <a:rPr kumimoji="1" lang="en-US" altLang="ja-JP" sz="1450" dirty="0" smtClean="0">
                <a:latin typeface="メイリオ" panose="020B0604030504040204" pitchFamily="50" charset="-128"/>
                <a:ea typeface="メイリオ" panose="020B0604030504040204" pitchFamily="50" charset="-128"/>
              </a:rPr>
            </a:br>
            <a:r>
              <a:rPr kumimoji="1" lang="ja-JP" altLang="en-US" sz="1450" dirty="0" smtClean="0">
                <a:latin typeface="メイリオ" panose="020B0604030504040204" pitchFamily="50" charset="-128"/>
                <a:ea typeface="メイリオ" panose="020B0604030504040204" pitchFamily="50" charset="-128"/>
              </a:rPr>
              <a:t>（</a:t>
            </a:r>
            <a:r>
              <a:rPr kumimoji="1" lang="ja-JP" altLang="en-US" sz="1450" dirty="0">
                <a:latin typeface="メイリオ" panose="020B0604030504040204" pitchFamily="50" charset="-128"/>
                <a:ea typeface="メイリオ" panose="020B0604030504040204" pitchFamily="50" charset="-128"/>
              </a:rPr>
              <a:t>ＤＶ保護</a:t>
            </a:r>
            <a:r>
              <a:rPr kumimoji="1" lang="ja-JP" altLang="en-US" sz="1450" dirty="0" smtClean="0">
                <a:latin typeface="メイリオ" panose="020B0604030504040204" pitchFamily="50" charset="-128"/>
                <a:ea typeface="メイリオ" panose="020B0604030504040204" pitchFamily="50" charset="-128"/>
              </a:rPr>
              <a:t>命令と収入</a:t>
            </a:r>
            <a:r>
              <a:rPr kumimoji="1" lang="ja-JP" altLang="en-US" sz="1450" dirty="0">
                <a:latin typeface="メイリオ" panose="020B0604030504040204" pitchFamily="50" charset="-128"/>
                <a:ea typeface="メイリオ" panose="020B0604030504040204" pitchFamily="50" charset="-128"/>
              </a:rPr>
              <a:t>要件）を満たせば</a:t>
            </a:r>
            <a:r>
              <a:rPr kumimoji="1" lang="ja-JP" altLang="en-US" sz="1450" dirty="0" smtClean="0">
                <a:latin typeface="メイリオ" panose="020B0604030504040204" pitchFamily="50" charset="-128"/>
                <a:ea typeface="メイリオ" panose="020B0604030504040204" pitchFamily="50" charset="-128"/>
              </a:rPr>
              <a:t>、</a:t>
            </a:r>
            <a:r>
              <a:rPr kumimoji="1" lang="ja-JP" altLang="en-US" sz="1450" u="sng" dirty="0" smtClean="0">
                <a:latin typeface="メイリオ" panose="020B0604030504040204" pitchFamily="50" charset="-128"/>
                <a:ea typeface="メイリオ" panose="020B0604030504040204" pitchFamily="50" charset="-128"/>
              </a:rPr>
              <a:t>現在のお住まいの</a:t>
            </a:r>
            <a:r>
              <a:rPr kumimoji="1" lang="ja-JP" altLang="en-US" sz="1450" u="sng" dirty="0">
                <a:latin typeface="メイリオ" panose="020B0604030504040204" pitchFamily="50" charset="-128"/>
                <a:ea typeface="メイリオ" panose="020B0604030504040204" pitchFamily="50" charset="-128"/>
              </a:rPr>
              <a:t>市区</a:t>
            </a:r>
            <a:r>
              <a:rPr kumimoji="1" lang="ja-JP" altLang="en-US" sz="1450" u="sng" dirty="0" smtClean="0">
                <a:latin typeface="メイリオ" panose="020B0604030504040204" pitchFamily="50" charset="-128"/>
                <a:ea typeface="メイリオ" panose="020B0604030504040204" pitchFamily="50" charset="-128"/>
              </a:rPr>
              <a:t>町村</a:t>
            </a:r>
            <a:r>
              <a:rPr kumimoji="1" lang="en-US" altLang="ja-JP" sz="1450" u="sng" dirty="0" smtClean="0">
                <a:latin typeface="メイリオ" panose="020B0604030504040204" pitchFamily="50" charset="-128"/>
                <a:ea typeface="メイリオ" panose="020B0604030504040204" pitchFamily="50" charset="-128"/>
              </a:rPr>
              <a:t/>
            </a:r>
            <a:br>
              <a:rPr kumimoji="1" lang="en-US" altLang="ja-JP" sz="1450" u="sng" dirty="0" smtClean="0">
                <a:latin typeface="メイリオ" panose="020B0604030504040204" pitchFamily="50" charset="-128"/>
                <a:ea typeface="メイリオ" panose="020B0604030504040204" pitchFamily="50" charset="-128"/>
              </a:rPr>
            </a:br>
            <a:r>
              <a:rPr kumimoji="1" lang="ja-JP" altLang="en-US" sz="1450" u="sng" dirty="0" smtClean="0">
                <a:latin typeface="メイリオ" panose="020B0604030504040204" pitchFamily="50" charset="-128"/>
                <a:ea typeface="メイリオ" panose="020B0604030504040204" pitchFamily="50" charset="-128"/>
              </a:rPr>
              <a:t>から</a:t>
            </a:r>
            <a:r>
              <a:rPr kumimoji="1" lang="ja-JP" altLang="en-US" sz="1450" u="sng" dirty="0">
                <a:latin typeface="メイリオ" panose="020B0604030504040204" pitchFamily="50" charset="-128"/>
                <a:ea typeface="メイリオ" panose="020B0604030504040204" pitchFamily="50" charset="-128"/>
              </a:rPr>
              <a:t>受給</a:t>
            </a:r>
            <a:r>
              <a:rPr kumimoji="1" lang="ja-JP" altLang="en-US" sz="1450" dirty="0">
                <a:latin typeface="メイリオ" panose="020B0604030504040204" pitchFamily="50" charset="-128"/>
                <a:ea typeface="メイリオ" panose="020B0604030504040204" pitchFamily="50" charset="-128"/>
              </a:rPr>
              <a:t>することができます。</a:t>
            </a:r>
            <a:endParaRPr kumimoji="1" lang="en-US" altLang="ja-JP" sz="1450" dirty="0">
              <a:latin typeface="メイリオ" panose="020B0604030504040204" pitchFamily="50" charset="-128"/>
              <a:ea typeface="メイリオ" panose="020B0604030504040204" pitchFamily="50" charset="-128"/>
            </a:endParaRPr>
          </a:p>
          <a:p>
            <a:pPr marL="285750" indent="-285750">
              <a:lnSpc>
                <a:spcPct val="110000"/>
              </a:lnSpc>
              <a:spcBef>
                <a:spcPts val="600"/>
              </a:spcBef>
              <a:buFont typeface="Wingdings" panose="05000000000000000000" pitchFamily="2" charset="2"/>
              <a:buChar char="l"/>
            </a:pPr>
            <a:r>
              <a:rPr kumimoji="1" lang="ja-JP" altLang="en-US" sz="1450" dirty="0" smtClean="0">
                <a:latin typeface="メイリオ" panose="020B0604030504040204" pitchFamily="50" charset="-128"/>
                <a:ea typeface="メイリオ" panose="020B0604030504040204" pitchFamily="50" charset="-128"/>
              </a:rPr>
              <a:t>給付金を受給するためには、現在お住まいの市区町村での</a:t>
            </a:r>
            <a:r>
              <a:rPr kumimoji="1" lang="ja-JP" altLang="en-US" sz="1450" u="sng" spc="100" dirty="0" smtClean="0">
                <a:solidFill>
                  <a:srgbClr val="FF0000"/>
                </a:solidFill>
                <a:latin typeface="メイリオ" panose="020B0604030504040204" pitchFamily="50" charset="-128"/>
                <a:ea typeface="メイリオ" panose="020B0604030504040204" pitchFamily="50" charset="-128"/>
              </a:rPr>
              <a:t>手続きが必要</a:t>
            </a:r>
            <a:r>
              <a:rPr kumimoji="1" lang="en-US" altLang="ja-JP" sz="1450" u="sng" spc="100" dirty="0" smtClean="0">
                <a:solidFill>
                  <a:srgbClr val="FF0000"/>
                </a:solidFill>
                <a:latin typeface="メイリオ" panose="020B0604030504040204" pitchFamily="50" charset="-128"/>
                <a:ea typeface="メイリオ" panose="020B0604030504040204" pitchFamily="50" charset="-128"/>
              </a:rPr>
              <a:t/>
            </a:r>
            <a:br>
              <a:rPr kumimoji="1" lang="en-US" altLang="ja-JP" sz="1450" u="sng" spc="100" dirty="0" smtClean="0">
                <a:solidFill>
                  <a:srgbClr val="FF0000"/>
                </a:solidFill>
                <a:latin typeface="メイリオ" panose="020B0604030504040204" pitchFamily="50" charset="-128"/>
                <a:ea typeface="メイリオ" panose="020B0604030504040204" pitchFamily="50" charset="-128"/>
              </a:rPr>
            </a:br>
            <a:r>
              <a:rPr kumimoji="1" lang="ja-JP" altLang="en-US" sz="1450" dirty="0" smtClean="0">
                <a:latin typeface="メイリオ" panose="020B0604030504040204" pitchFamily="50" charset="-128"/>
                <a:ea typeface="メイリオ" panose="020B0604030504040204" pitchFamily="50" charset="-128"/>
              </a:rPr>
              <a:t>です。</a:t>
            </a:r>
            <a:endParaRPr kumimoji="1" lang="ja-JP" altLang="en-US" sz="1450" dirty="0">
              <a:latin typeface="メイリオ" panose="020B0604030504040204" pitchFamily="50" charset="-128"/>
              <a:ea typeface="メイリオ" panose="020B0604030504040204" pitchFamily="50" charset="-128"/>
            </a:endParaRPr>
          </a:p>
        </p:txBody>
      </p:sp>
      <p:sp>
        <p:nvSpPr>
          <p:cNvPr id="50" name="正方形/長方形 49"/>
          <p:cNvSpPr/>
          <p:nvPr/>
        </p:nvSpPr>
        <p:spPr>
          <a:xfrm>
            <a:off x="0" y="611436"/>
            <a:ext cx="6858000" cy="861774"/>
          </a:xfrm>
          <a:prstGeom prst="rect">
            <a:avLst/>
          </a:prstGeom>
        </p:spPr>
        <p:txBody>
          <a:bodyPr wrap="square">
            <a:spAutoFit/>
          </a:bodyPr>
          <a:lstStyle/>
          <a:p>
            <a:pPr lvl="0" algn="ctr">
              <a:lnSpc>
                <a:spcPts val="3000"/>
              </a:lnSpc>
            </a:pPr>
            <a:r>
              <a:rPr kumimoji="1" lang="ja-JP" altLang="en-US" sz="2600" b="1" spc="200" dirty="0" smtClean="0">
                <a:solidFill>
                  <a:prstClr val="white"/>
                </a:solidFill>
                <a:latin typeface="メイリオ" panose="020B0604030504040204" pitchFamily="50" charset="-128"/>
                <a:ea typeface="メイリオ" panose="020B0604030504040204" pitchFamily="50" charset="-128"/>
              </a:rPr>
              <a:t>電力・ガス・食料品等価格高騰</a:t>
            </a:r>
            <a:endParaRPr kumimoji="1" lang="en-US" altLang="ja-JP" sz="2600" b="1" spc="200" dirty="0" smtClean="0">
              <a:solidFill>
                <a:prstClr val="white"/>
              </a:solidFill>
              <a:latin typeface="メイリオ" panose="020B0604030504040204" pitchFamily="50" charset="-128"/>
              <a:ea typeface="メイリオ" panose="020B0604030504040204" pitchFamily="50" charset="-128"/>
            </a:endParaRPr>
          </a:p>
          <a:p>
            <a:pPr lvl="0" algn="ctr">
              <a:lnSpc>
                <a:spcPts val="3000"/>
              </a:lnSpc>
            </a:pPr>
            <a:r>
              <a:rPr kumimoji="1" lang="ja-JP" altLang="en-US" sz="2600" b="1" spc="200" dirty="0" smtClean="0">
                <a:solidFill>
                  <a:prstClr val="white"/>
                </a:solidFill>
                <a:latin typeface="メイリオ" panose="020B0604030504040204" pitchFamily="50" charset="-128"/>
                <a:ea typeface="メイリオ" panose="020B0604030504040204" pitchFamily="50" charset="-128"/>
              </a:rPr>
              <a:t>緊急支援給付金</a:t>
            </a:r>
            <a:r>
              <a:rPr kumimoji="1" lang="ja-JP" altLang="en-US" sz="1600" b="1" spc="200" dirty="0" smtClean="0">
                <a:solidFill>
                  <a:schemeClr val="bg1"/>
                </a:solidFill>
                <a:latin typeface="メイリオ" panose="020B0604030504040204" pitchFamily="50" charset="-128"/>
                <a:ea typeface="メイリオ" panose="020B0604030504040204" pitchFamily="50" charset="-128"/>
              </a:rPr>
              <a:t>（</a:t>
            </a:r>
            <a:r>
              <a:rPr kumimoji="1" lang="ja-JP" altLang="en-US" sz="1600" b="1" spc="200" dirty="0">
                <a:solidFill>
                  <a:schemeClr val="bg1"/>
                </a:solidFill>
                <a:latin typeface="メイリオ" panose="020B0604030504040204" pitchFamily="50" charset="-128"/>
                <a:ea typeface="メイリオ" panose="020B0604030504040204" pitchFamily="50" charset="-128"/>
              </a:rPr>
              <a:t>５</a:t>
            </a:r>
            <a:r>
              <a:rPr kumimoji="1" lang="ja-JP" altLang="en-US" sz="1600" b="1" spc="200" dirty="0" smtClean="0">
                <a:solidFill>
                  <a:schemeClr val="bg1"/>
                </a:solidFill>
                <a:latin typeface="メイリオ" panose="020B0604030504040204" pitchFamily="50" charset="-128"/>
                <a:ea typeface="メイリオ" panose="020B0604030504040204" pitchFamily="50" charset="-128"/>
              </a:rPr>
              <a:t>万円</a:t>
            </a:r>
            <a:r>
              <a:rPr kumimoji="1" lang="en-US" altLang="ja-JP" sz="1600" b="1" spc="200" dirty="0" smtClean="0">
                <a:solidFill>
                  <a:schemeClr val="bg1"/>
                </a:solidFill>
                <a:latin typeface="メイリオ" panose="020B0604030504040204" pitchFamily="50" charset="-128"/>
                <a:ea typeface="メイリオ" panose="020B0604030504040204" pitchFamily="50" charset="-128"/>
              </a:rPr>
              <a:t>/1</a:t>
            </a:r>
            <a:r>
              <a:rPr kumimoji="1" lang="ja-JP" altLang="en-US" sz="1600" b="1" spc="200" dirty="0" smtClean="0">
                <a:solidFill>
                  <a:schemeClr val="bg1"/>
                </a:solidFill>
                <a:latin typeface="メイリオ" panose="020B0604030504040204" pitchFamily="50" charset="-128"/>
                <a:ea typeface="メイリオ" panose="020B0604030504040204" pitchFamily="50" charset="-128"/>
              </a:rPr>
              <a:t>世帯）</a:t>
            </a:r>
            <a:r>
              <a:rPr kumimoji="1" lang="ja-JP" altLang="en-US" sz="2600" b="1" spc="200" dirty="0" smtClean="0">
                <a:solidFill>
                  <a:schemeClr val="bg1"/>
                </a:solidFill>
                <a:latin typeface="メイリオ" panose="020B0604030504040204" pitchFamily="50" charset="-128"/>
                <a:ea typeface="メイリオ" panose="020B0604030504040204" pitchFamily="50" charset="-128"/>
              </a:rPr>
              <a:t>の</a:t>
            </a:r>
            <a:r>
              <a:rPr kumimoji="1" lang="ja-JP" altLang="en-US" sz="2600" b="1" spc="200" dirty="0" smtClean="0">
                <a:solidFill>
                  <a:prstClr val="white"/>
                </a:solidFill>
                <a:latin typeface="メイリオ" panose="020B0604030504040204" pitchFamily="50" charset="-128"/>
                <a:ea typeface="メイリオ" panose="020B0604030504040204" pitchFamily="50" charset="-128"/>
              </a:rPr>
              <a:t>ご案内</a:t>
            </a:r>
            <a:endParaRPr kumimoji="1" lang="ja-JP" altLang="en-US" sz="1600" dirty="0">
              <a:solidFill>
                <a:srgbClr val="00B0F0"/>
              </a:solidFill>
              <a:latin typeface="メイリオ" panose="020B0604030504040204" pitchFamily="50" charset="-128"/>
              <a:ea typeface="メイリオ" panose="020B0604030504040204" pitchFamily="50" charset="-128"/>
            </a:endParaRPr>
          </a:p>
        </p:txBody>
      </p:sp>
      <p:pic>
        <p:nvPicPr>
          <p:cNvPr id="53" name="図 52"/>
          <p:cNvPicPr>
            <a:picLocks noChangeAspect="1"/>
          </p:cNvPicPr>
          <p:nvPr/>
        </p:nvPicPr>
        <p:blipFill>
          <a:blip r:embed="rId4">
            <a:clrChange>
              <a:clrFrom>
                <a:srgbClr val="FFFFFF"/>
              </a:clrFrom>
              <a:clrTo>
                <a:srgbClr val="FFFFFF">
                  <a:alpha val="0"/>
                </a:srgbClr>
              </a:clrTo>
            </a:clrChange>
          </a:blip>
          <a:stretch>
            <a:fillRect/>
          </a:stretch>
        </p:blipFill>
        <p:spPr>
          <a:xfrm>
            <a:off x="197826" y="8865323"/>
            <a:ext cx="432586" cy="432000"/>
          </a:xfrm>
          <a:prstGeom prst="rect">
            <a:avLst/>
          </a:prstGeom>
        </p:spPr>
      </p:pic>
      <p:graphicFrame>
        <p:nvGraphicFramePr>
          <p:cNvPr id="54" name="表 53"/>
          <p:cNvGraphicFramePr>
            <a:graphicFrameLocks noGrp="1"/>
          </p:cNvGraphicFramePr>
          <p:nvPr>
            <p:extLst>
              <p:ext uri="{D42A27DB-BD31-4B8C-83A1-F6EECF244321}">
                <p14:modId xmlns:p14="http://schemas.microsoft.com/office/powerpoint/2010/main" val="1299536655"/>
              </p:ext>
            </p:extLst>
          </p:nvPr>
        </p:nvGraphicFramePr>
        <p:xfrm>
          <a:off x="41423" y="8032651"/>
          <a:ext cx="6778632" cy="1581420"/>
        </p:xfrm>
        <a:graphic>
          <a:graphicData uri="http://schemas.openxmlformats.org/drawingml/2006/table">
            <a:tbl>
              <a:tblPr firstRow="1" bandRow="1">
                <a:tableStyleId>{5C22544A-7EE6-4342-B048-85BDC9FD1C3A}</a:tableStyleId>
              </a:tblPr>
              <a:tblGrid>
                <a:gridCol w="3789172">
                  <a:extLst>
                    <a:ext uri="{9D8B030D-6E8A-4147-A177-3AD203B41FA5}">
                      <a16:colId xmlns:a16="http://schemas.microsoft.com/office/drawing/2014/main" val="3321389872"/>
                    </a:ext>
                  </a:extLst>
                </a:gridCol>
                <a:gridCol w="2989460">
                  <a:extLst>
                    <a:ext uri="{9D8B030D-6E8A-4147-A177-3AD203B41FA5}">
                      <a16:colId xmlns:a16="http://schemas.microsoft.com/office/drawing/2014/main" val="520422741"/>
                    </a:ext>
                  </a:extLst>
                </a:gridCol>
              </a:tblGrid>
              <a:tr h="280415">
                <a:tc gridSpan="2">
                  <a:txBody>
                    <a:bodyPr/>
                    <a:lstStyle/>
                    <a:p>
                      <a:pPr>
                        <a:lnSpc>
                          <a:spcPct val="110000"/>
                        </a:lnSpc>
                      </a:pPr>
                      <a:r>
                        <a:rPr kumimoji="1" lang="ja-JP" altLang="en-US" sz="1600" spc="200" baseline="0" dirty="0" smtClean="0">
                          <a:solidFill>
                            <a:schemeClr val="bg1"/>
                          </a:solidFill>
                          <a:latin typeface="メイリオ" panose="020B0604030504040204" pitchFamily="50" charset="-128"/>
                          <a:ea typeface="メイリオ" panose="020B0604030504040204" pitchFamily="50" charset="-128"/>
                        </a:rPr>
                        <a:t>お問い合わせ</a:t>
                      </a:r>
                      <a:endParaRPr kumimoji="1" lang="ja-JP" altLang="en-US" sz="1600" spc="200" baseline="0" dirty="0">
                        <a:solidFill>
                          <a:schemeClr val="bg1"/>
                        </a:solidFill>
                        <a:latin typeface="メイリオ" panose="020B0604030504040204" pitchFamily="50" charset="-128"/>
                        <a:ea typeface="メイリオ" panose="020B0604030504040204" pitchFamily="50" charset="-128"/>
                      </a:endParaRPr>
                    </a:p>
                  </a:txBody>
                  <a:tcPr marT="18000" marB="0">
                    <a:lnL w="28575" cap="flat" cmpd="sng" algn="ctr">
                      <a:solidFill>
                        <a:schemeClr val="tx1">
                          <a:lumMod val="65000"/>
                          <a:lumOff val="35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pPr marL="92075" indent="-92075">
                        <a:lnSpc>
                          <a:spcPct val="110000"/>
                        </a:lnSpc>
                      </a:pP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txBody>
                  <a:tcPr marT="72000" marB="36000">
                    <a:lnL w="6350" cap="flat" cmpd="sng" algn="ctr">
                      <a:solidFill>
                        <a:srgbClr val="548235"/>
                      </a:solidFill>
                      <a:prstDash val="dash"/>
                      <a:round/>
                      <a:headEnd type="none" w="med" len="med"/>
                      <a:tailEnd type="none" w="med" len="med"/>
                    </a:lnL>
                    <a:lnR w="19050" cap="flat" cmpd="sng" algn="ctr">
                      <a:solidFill>
                        <a:srgbClr val="548235"/>
                      </a:solidFill>
                      <a:prstDash val="solid"/>
                      <a:round/>
                      <a:headEnd type="none" w="med" len="med"/>
                      <a:tailEnd type="none" w="med" len="med"/>
                    </a:lnR>
                    <a:lnT w="19050" cap="flat" cmpd="sng" algn="ctr">
                      <a:solidFill>
                        <a:srgbClr val="548235"/>
                      </a:solidFill>
                      <a:prstDash val="solid"/>
                      <a:round/>
                      <a:headEnd type="none" w="med" len="med"/>
                      <a:tailEnd type="none" w="med" len="med"/>
                    </a:lnT>
                    <a:lnB w="19050" cap="flat" cmpd="sng" algn="ctr">
                      <a:solidFill>
                        <a:srgbClr val="5482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4145696"/>
                  </a:ext>
                </a:extLst>
              </a:tr>
              <a:tr h="1231585">
                <a:tc>
                  <a:txBody>
                    <a:bodyPr/>
                    <a:lstStyle/>
                    <a:p>
                      <a:pPr>
                        <a:lnSpc>
                          <a:spcPct val="110000"/>
                        </a:lnSpc>
                      </a:pPr>
                      <a:r>
                        <a:rPr kumimoji="1" lang="ja-JP" altLang="en-US" sz="1400" dirty="0" smtClean="0">
                          <a:solidFill>
                            <a:schemeClr val="tx1"/>
                          </a:solidFill>
                          <a:latin typeface="メイリオ" panose="020B0604030504040204" pitchFamily="50" charset="-128"/>
                          <a:ea typeface="メイリオ" panose="020B0604030504040204" pitchFamily="50" charset="-128"/>
                        </a:rPr>
                        <a:t>住民税非課税世帯等に対する</a:t>
                      </a:r>
                    </a:p>
                    <a:p>
                      <a:pPr>
                        <a:lnSpc>
                          <a:spcPct val="110000"/>
                        </a:lnSpc>
                      </a:pPr>
                      <a:r>
                        <a:rPr kumimoji="1" lang="ja-JP" altLang="en-US" sz="1400" dirty="0" smtClean="0">
                          <a:solidFill>
                            <a:schemeClr val="tx1"/>
                          </a:solidFill>
                          <a:latin typeface="メイリオ" panose="020B0604030504040204" pitchFamily="50" charset="-128"/>
                          <a:ea typeface="メイリオ" panose="020B0604030504040204" pitchFamily="50" charset="-128"/>
                        </a:rPr>
                        <a:t>臨時特別給付金コールセンター</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pPr indent="92075">
                        <a:lnSpc>
                          <a:spcPct val="110000"/>
                        </a:lnSpc>
                        <a:spcBef>
                          <a:spcPts val="300"/>
                        </a:spcBef>
                      </a:pPr>
                      <a:r>
                        <a:rPr kumimoji="1" lang="ja-JP" altLang="en-US" sz="2400" dirty="0" smtClean="0">
                          <a:solidFill>
                            <a:schemeClr val="tx1"/>
                          </a:solidFill>
                          <a:latin typeface="メイリオ" panose="020B0604030504040204" pitchFamily="50" charset="-128"/>
                          <a:ea typeface="メイリオ" panose="020B0604030504040204" pitchFamily="50" charset="-128"/>
                        </a:rPr>
                        <a:t> 　 </a:t>
                      </a:r>
                      <a:r>
                        <a:rPr kumimoji="1" lang="en-US" altLang="ja-JP" sz="2400" b="1" dirty="0" smtClean="0">
                          <a:solidFill>
                            <a:schemeClr val="tx1"/>
                          </a:solidFill>
                          <a:latin typeface="メイリオ" panose="020B0604030504040204" pitchFamily="50" charset="-128"/>
                          <a:ea typeface="メイリオ" panose="020B0604030504040204" pitchFamily="50" charset="-128"/>
                        </a:rPr>
                        <a:t>0120</a:t>
                      </a:r>
                      <a:r>
                        <a:rPr kumimoji="1" lang="ja-JP" altLang="en-US" sz="2400" b="1" dirty="0" err="1" smtClean="0">
                          <a:solidFill>
                            <a:schemeClr val="tx1"/>
                          </a:solidFill>
                          <a:latin typeface="メイリオ" panose="020B0604030504040204" pitchFamily="50" charset="-128"/>
                          <a:ea typeface="メイリオ" panose="020B0604030504040204" pitchFamily="50" charset="-128"/>
                        </a:rPr>
                        <a:t>ｰ</a:t>
                      </a:r>
                      <a:r>
                        <a:rPr kumimoji="1" lang="en-US" altLang="ja-JP" sz="2400" b="1" dirty="0" smtClean="0">
                          <a:solidFill>
                            <a:schemeClr val="tx1"/>
                          </a:solidFill>
                          <a:latin typeface="メイリオ" panose="020B0604030504040204" pitchFamily="50" charset="-128"/>
                          <a:ea typeface="メイリオ" panose="020B0604030504040204" pitchFamily="50" charset="-128"/>
                        </a:rPr>
                        <a:t>526</a:t>
                      </a:r>
                      <a:r>
                        <a:rPr kumimoji="1" lang="ja-JP" altLang="en-US" sz="2400" b="1" dirty="0" err="1" smtClean="0">
                          <a:solidFill>
                            <a:schemeClr val="tx1"/>
                          </a:solidFill>
                          <a:latin typeface="メイリオ" panose="020B0604030504040204" pitchFamily="50" charset="-128"/>
                          <a:ea typeface="メイリオ" panose="020B0604030504040204" pitchFamily="50" charset="-128"/>
                        </a:rPr>
                        <a:t>ｰ</a:t>
                      </a:r>
                      <a:r>
                        <a:rPr kumimoji="1" lang="en-US" altLang="ja-JP" sz="2400" b="1" dirty="0" smtClean="0">
                          <a:solidFill>
                            <a:schemeClr val="tx1"/>
                          </a:solidFill>
                          <a:latin typeface="メイリオ" panose="020B0604030504040204" pitchFamily="50" charset="-128"/>
                          <a:ea typeface="メイリオ" panose="020B0604030504040204" pitchFamily="50" charset="-128"/>
                        </a:rPr>
                        <a:t>145</a:t>
                      </a:r>
                    </a:p>
                    <a:p>
                      <a:pPr>
                        <a:lnSpc>
                          <a:spcPct val="110000"/>
                        </a:lnSpc>
                      </a:pPr>
                      <a:r>
                        <a:rPr kumimoji="1" lang="ja-JP" altLang="en-US" sz="1100" dirty="0" smtClean="0">
                          <a:solidFill>
                            <a:schemeClr val="tx1"/>
                          </a:solidFill>
                          <a:latin typeface="メイリオ" panose="020B0604030504040204" pitchFamily="50" charset="-128"/>
                          <a:ea typeface="メイリオ" panose="020B0604030504040204" pitchFamily="50" charset="-128"/>
                        </a:rPr>
                        <a:t>受付時間 </a:t>
                      </a:r>
                      <a:r>
                        <a:rPr kumimoji="1" lang="en-US" altLang="ja-JP" sz="1100" dirty="0" smtClean="0">
                          <a:solidFill>
                            <a:schemeClr val="tx1"/>
                          </a:solidFill>
                          <a:latin typeface="メイリオ" panose="020B0604030504040204" pitchFamily="50" charset="-128"/>
                          <a:ea typeface="メイリオ" panose="020B0604030504040204" pitchFamily="50" charset="-128"/>
                        </a:rPr>
                        <a:t>9:00</a:t>
                      </a:r>
                      <a:r>
                        <a:rPr kumimoji="1" lang="ja-JP" altLang="en-US" sz="1100" dirty="0" smtClean="0">
                          <a:solidFill>
                            <a:schemeClr val="tx1"/>
                          </a:solidFill>
                          <a:latin typeface="メイリオ" panose="020B0604030504040204" pitchFamily="50" charset="-128"/>
                          <a:ea typeface="メイリオ" panose="020B0604030504040204" pitchFamily="50" charset="-128"/>
                        </a:rPr>
                        <a:t>～</a:t>
                      </a:r>
                      <a:r>
                        <a:rPr kumimoji="1" lang="en-US" altLang="ja-JP" sz="1100" dirty="0" smtClean="0">
                          <a:solidFill>
                            <a:schemeClr val="tx1"/>
                          </a:solidFill>
                          <a:latin typeface="メイリオ" panose="020B0604030504040204" pitchFamily="50" charset="-128"/>
                          <a:ea typeface="メイリオ" panose="020B0604030504040204" pitchFamily="50" charset="-128"/>
                        </a:rPr>
                        <a:t>20:00</a:t>
                      </a:r>
                      <a:r>
                        <a:rPr kumimoji="1" lang="ja-JP" altLang="en-US" sz="1100" dirty="0" smtClean="0">
                          <a:solidFill>
                            <a:schemeClr val="tx1"/>
                          </a:solidFill>
                          <a:latin typeface="メイリオ" panose="020B0604030504040204" pitchFamily="50" charset="-128"/>
                          <a:ea typeface="メイリオ" panose="020B0604030504040204" pitchFamily="50" charset="-128"/>
                        </a:rPr>
                        <a:t>（土日祝、</a:t>
                      </a:r>
                      <a:r>
                        <a:rPr kumimoji="1" lang="en-US" altLang="ja-JP" sz="1100" dirty="0" smtClean="0">
                          <a:solidFill>
                            <a:schemeClr val="tx1"/>
                          </a:solidFill>
                          <a:latin typeface="メイリオ" panose="020B0604030504040204" pitchFamily="50" charset="-128"/>
                          <a:ea typeface="メイリオ" panose="020B0604030504040204" pitchFamily="50" charset="-128"/>
                        </a:rPr>
                        <a:t>12/29</a:t>
                      </a:r>
                      <a:r>
                        <a:rPr kumimoji="1" lang="ja-JP" altLang="en-US" sz="1100" dirty="0" smtClean="0">
                          <a:solidFill>
                            <a:schemeClr val="tx1"/>
                          </a:solidFill>
                          <a:latin typeface="メイリオ" panose="020B0604030504040204" pitchFamily="50" charset="-128"/>
                          <a:ea typeface="メイリオ" panose="020B0604030504040204" pitchFamily="50" charset="-128"/>
                        </a:rPr>
                        <a:t>～</a:t>
                      </a:r>
                      <a:r>
                        <a:rPr kumimoji="1" lang="en-US" altLang="ja-JP" sz="1100" dirty="0" smtClean="0">
                          <a:solidFill>
                            <a:schemeClr val="tx1"/>
                          </a:solidFill>
                          <a:latin typeface="メイリオ" panose="020B0604030504040204" pitchFamily="50" charset="-128"/>
                          <a:ea typeface="メイリオ" panose="020B0604030504040204" pitchFamily="50" charset="-128"/>
                        </a:rPr>
                        <a:t>1/3</a:t>
                      </a:r>
                      <a:r>
                        <a:rPr kumimoji="1" lang="ja-JP" altLang="en-US" sz="1100" dirty="0" smtClean="0">
                          <a:solidFill>
                            <a:schemeClr val="tx1"/>
                          </a:solidFill>
                          <a:latin typeface="メイリオ" panose="020B0604030504040204" pitchFamily="50" charset="-128"/>
                          <a:ea typeface="メイリオ" panose="020B0604030504040204" pitchFamily="50" charset="-128"/>
                        </a:rPr>
                        <a:t>を除く）</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marT="72000" marB="36000">
                    <a:lnL w="28575" cap="flat" cmpd="sng" algn="ctr">
                      <a:solidFill>
                        <a:schemeClr val="tx1">
                          <a:lumMod val="65000"/>
                          <a:lumOff val="35000"/>
                        </a:schemeClr>
                      </a:solidFill>
                      <a:prstDash val="solid"/>
                      <a:round/>
                      <a:headEnd type="none" w="med" len="med"/>
                      <a:tailEnd type="none" w="med" len="med"/>
                    </a:lnL>
                    <a:lnR w="6350" cap="flat" cmpd="sng" algn="ctr">
                      <a:solidFill>
                        <a:srgbClr val="548235"/>
                      </a:solidFill>
                      <a:prstDash val="dash"/>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kumimoji="1" lang="ja-JP" altLang="en-US" sz="1400" dirty="0" smtClean="0">
                          <a:solidFill>
                            <a:schemeClr val="tx1"/>
                          </a:solidFill>
                          <a:latin typeface="メイリオ" panose="020B0604030504040204" pitchFamily="50" charset="-128"/>
                          <a:ea typeface="メイリオ" panose="020B0604030504040204" pitchFamily="50" charset="-128"/>
                        </a:rPr>
                        <a:t>　○○市コールセンター</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pPr marL="92075">
                        <a:lnSpc>
                          <a:spcPct val="110000"/>
                        </a:lnSpc>
                        <a:spcBef>
                          <a:spcPts val="300"/>
                        </a:spcBef>
                      </a:pPr>
                      <a:r>
                        <a:rPr kumimoji="1" lang="ja-JP" altLang="en-US" sz="1200" dirty="0" smtClean="0">
                          <a:solidFill>
                            <a:schemeClr val="tx1"/>
                          </a:solidFill>
                          <a:latin typeface="メイリオ" panose="020B0604030504040204" pitchFamily="50" charset="-128"/>
                          <a:ea typeface="メイリオ" panose="020B0604030504040204" pitchFamily="50" charset="-128"/>
                        </a:rPr>
                        <a:t>電力・ガス・食料品等価格高騰</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marL="92075">
                        <a:lnSpc>
                          <a:spcPct val="110000"/>
                        </a:lnSpc>
                        <a:spcBef>
                          <a:spcPts val="300"/>
                        </a:spcBef>
                      </a:pPr>
                      <a:r>
                        <a:rPr kumimoji="1" lang="ja-JP" altLang="en-US" sz="1200" dirty="0" smtClean="0">
                          <a:solidFill>
                            <a:schemeClr val="tx1"/>
                          </a:solidFill>
                          <a:latin typeface="メイリオ" panose="020B0604030504040204" pitchFamily="50" charset="-128"/>
                          <a:ea typeface="メイリオ" panose="020B0604030504040204" pitchFamily="50" charset="-128"/>
                        </a:rPr>
                        <a:t>緊急支援給付金窓口</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p>
                      <a:pPr indent="182563">
                        <a:lnSpc>
                          <a:spcPct val="110000"/>
                        </a:lnSpc>
                        <a:spcBef>
                          <a:spcPts val="300"/>
                        </a:spcBef>
                      </a:pPr>
                      <a:r>
                        <a:rPr kumimoji="1" lang="en-US" altLang="ja-JP" sz="1400" b="1" dirty="0" smtClean="0">
                          <a:solidFill>
                            <a:schemeClr val="tx1"/>
                          </a:solidFill>
                          <a:latin typeface="メイリオ" panose="020B0604030504040204" pitchFamily="50" charset="-128"/>
                          <a:ea typeface="メイリオ" panose="020B0604030504040204" pitchFamily="50" charset="-128"/>
                        </a:rPr>
                        <a:t>0120</a:t>
                      </a:r>
                      <a:r>
                        <a:rPr kumimoji="1" lang="ja-JP" altLang="en-US" sz="1400" b="1" dirty="0" err="1" smtClean="0">
                          <a:solidFill>
                            <a:schemeClr val="tx1"/>
                          </a:solidFill>
                          <a:latin typeface="メイリオ" panose="020B0604030504040204" pitchFamily="50" charset="-128"/>
                          <a:ea typeface="メイリオ" panose="020B0604030504040204" pitchFamily="50" charset="-128"/>
                        </a:rPr>
                        <a:t>ｰ</a:t>
                      </a:r>
                      <a:r>
                        <a:rPr kumimoji="1" lang="en-US" altLang="ja-JP" sz="1400" b="1" dirty="0" smtClean="0">
                          <a:solidFill>
                            <a:schemeClr val="tx1"/>
                          </a:solidFill>
                          <a:latin typeface="メイリオ" panose="020B0604030504040204" pitchFamily="50" charset="-128"/>
                          <a:ea typeface="メイリオ" panose="020B0604030504040204" pitchFamily="50" charset="-128"/>
                        </a:rPr>
                        <a:t>000</a:t>
                      </a:r>
                      <a:r>
                        <a:rPr kumimoji="1" lang="ja-JP" altLang="en-US" sz="1400" b="1" dirty="0" err="1" smtClean="0">
                          <a:solidFill>
                            <a:schemeClr val="tx1"/>
                          </a:solidFill>
                          <a:latin typeface="メイリオ" panose="020B0604030504040204" pitchFamily="50" charset="-128"/>
                          <a:ea typeface="メイリオ" panose="020B0604030504040204" pitchFamily="50" charset="-128"/>
                        </a:rPr>
                        <a:t>ｰ</a:t>
                      </a:r>
                      <a:r>
                        <a:rPr kumimoji="1" lang="en-US" altLang="ja-JP" sz="1400" b="1" dirty="0" smtClean="0">
                          <a:solidFill>
                            <a:schemeClr val="tx1"/>
                          </a:solidFill>
                          <a:latin typeface="メイリオ" panose="020B0604030504040204" pitchFamily="50" charset="-128"/>
                          <a:ea typeface="メイリオ" panose="020B0604030504040204" pitchFamily="50" charset="-128"/>
                        </a:rPr>
                        <a:t>000</a:t>
                      </a:r>
                    </a:p>
                    <a:p>
                      <a:pPr marL="92075" indent="-92075">
                        <a:lnSpc>
                          <a:spcPct val="110000"/>
                        </a:lnSpc>
                      </a:pPr>
                      <a:r>
                        <a:rPr kumimoji="1" lang="ja-JP" altLang="en-US" sz="1200" dirty="0" smtClean="0">
                          <a:solidFill>
                            <a:schemeClr val="tx1"/>
                          </a:solidFill>
                          <a:latin typeface="メイリオ" panose="020B0604030504040204" pitchFamily="50" charset="-128"/>
                          <a:ea typeface="メイリオ" panose="020B0604030504040204" pitchFamily="50" charset="-128"/>
                        </a:rPr>
                        <a:t>  受付時間　平日</a:t>
                      </a:r>
                      <a:r>
                        <a:rPr kumimoji="1" lang="en-US" altLang="ja-JP" sz="1200" dirty="0" smtClean="0">
                          <a:solidFill>
                            <a:schemeClr val="tx1"/>
                          </a:solidFill>
                          <a:latin typeface="メイリオ" panose="020B0604030504040204" pitchFamily="50" charset="-128"/>
                          <a:ea typeface="メイリオ" panose="020B0604030504040204" pitchFamily="50" charset="-128"/>
                        </a:rPr>
                        <a:t>9:00</a:t>
                      </a:r>
                      <a:r>
                        <a:rPr kumimoji="1" lang="ja-JP" altLang="en-US" sz="1200" dirty="0" smtClean="0">
                          <a:solidFill>
                            <a:schemeClr val="tx1"/>
                          </a:solidFill>
                          <a:latin typeface="メイリオ" panose="020B0604030504040204" pitchFamily="50" charset="-128"/>
                          <a:ea typeface="メイリオ" panose="020B0604030504040204" pitchFamily="50" charset="-128"/>
                        </a:rPr>
                        <a:t>～</a:t>
                      </a:r>
                      <a:r>
                        <a:rPr kumimoji="1" lang="en-US" altLang="ja-JP" sz="1200" dirty="0" smtClean="0">
                          <a:solidFill>
                            <a:schemeClr val="tx1"/>
                          </a:solidFill>
                          <a:latin typeface="メイリオ" panose="020B0604030504040204" pitchFamily="50" charset="-128"/>
                          <a:ea typeface="メイリオ" panose="020B0604030504040204" pitchFamily="50" charset="-128"/>
                        </a:rPr>
                        <a:t>18:00</a:t>
                      </a:r>
                    </a:p>
                  </a:txBody>
                  <a:tcPr marT="72000" marB="36000">
                    <a:lnL w="6350" cap="flat" cmpd="sng" algn="ctr">
                      <a:solidFill>
                        <a:srgbClr val="548235"/>
                      </a:solidFill>
                      <a:prstDash val="dash"/>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864660"/>
                  </a:ext>
                </a:extLst>
              </a:tr>
            </a:tbl>
          </a:graphicData>
        </a:graphic>
      </p:graphicFrame>
      <p:sp>
        <p:nvSpPr>
          <p:cNvPr id="55" name="正方形/長方形 54"/>
          <p:cNvSpPr/>
          <p:nvPr/>
        </p:nvSpPr>
        <p:spPr>
          <a:xfrm>
            <a:off x="-9000" y="9629977"/>
            <a:ext cx="6876000" cy="307777"/>
          </a:xfrm>
          <a:prstGeom prst="rect">
            <a:avLst/>
          </a:prstGeom>
        </p:spPr>
        <p:txBody>
          <a:bodyPr wrap="square">
            <a:spAutoFit/>
          </a:bodyPr>
          <a:lstStyle/>
          <a:p>
            <a:pPr algn="ctr"/>
            <a:r>
              <a:rPr lang="ja-JP" altLang="en-US" sz="1400" spc="50" dirty="0" smtClean="0">
                <a:latin typeface="メイリオ" panose="020B0604030504040204" pitchFamily="50" charset="-128"/>
                <a:ea typeface="メイリオ" panose="020B0604030504040204" pitchFamily="50" charset="-128"/>
              </a:rPr>
              <a:t>支給手続きや支給要件の詳細は裏面をご確認ください。</a:t>
            </a:r>
            <a:endParaRPr lang="ja-JP" altLang="en-US" sz="1400" spc="50" dirty="0">
              <a:latin typeface="メイリオ" panose="020B0604030504040204" pitchFamily="50" charset="-128"/>
              <a:ea typeface="メイリオ" panose="020B0604030504040204" pitchFamily="50" charset="-128"/>
            </a:endParaRPr>
          </a:p>
        </p:txBody>
      </p:sp>
      <p:sp>
        <p:nvSpPr>
          <p:cNvPr id="61" name="正方形/長方形 60"/>
          <p:cNvSpPr/>
          <p:nvPr/>
        </p:nvSpPr>
        <p:spPr>
          <a:xfrm>
            <a:off x="67572" y="5090397"/>
            <a:ext cx="6696000" cy="154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endParaRPr kumimoji="1" lang="en-US" altLang="ja-JP" sz="1400" dirty="0" smtClean="0">
              <a:solidFill>
                <a:schemeClr val="tx1"/>
              </a:solidFill>
              <a:latin typeface="+mn-ea"/>
            </a:endParaRPr>
          </a:p>
          <a:p>
            <a:pPr marL="182563" indent="-182563"/>
            <a:endParaRPr kumimoji="1" lang="en-US" altLang="ja-JP" sz="1400" dirty="0">
              <a:solidFill>
                <a:schemeClr val="tx1"/>
              </a:solidFill>
              <a:latin typeface="+mn-ea"/>
            </a:endParaRPr>
          </a:p>
        </p:txBody>
      </p:sp>
      <p:sp>
        <p:nvSpPr>
          <p:cNvPr id="62" name="正方形/長方形 61"/>
          <p:cNvSpPr/>
          <p:nvPr/>
        </p:nvSpPr>
        <p:spPr>
          <a:xfrm>
            <a:off x="27296" y="4682092"/>
            <a:ext cx="6816555" cy="288000"/>
          </a:xfrm>
          <a:prstGeom prst="rect">
            <a:avLst/>
          </a:prstGeom>
          <a:solidFill>
            <a:schemeClr val="accent6">
              <a:lumMod val="60000"/>
              <a:lumOff val="40000"/>
            </a:schemeClr>
          </a:solid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67" name="正方形/長方形 66"/>
          <p:cNvSpPr/>
          <p:nvPr/>
        </p:nvSpPr>
        <p:spPr>
          <a:xfrm>
            <a:off x="55620" y="5109303"/>
            <a:ext cx="6831768" cy="43088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rPr>
              <a:t>以下のいずれかに該当する世帯に対し</a:t>
            </a:r>
            <a:r>
              <a:rPr kumimoji="1" lang="ja-JP" altLang="en-US" sz="1400" spc="-300" dirty="0" smtClean="0">
                <a:solidFill>
                  <a:schemeClr val="tx1"/>
                </a:solidFill>
                <a:latin typeface="メイリオ" panose="020B0604030504040204" pitchFamily="50" charset="-128"/>
                <a:ea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rPr>
              <a:t>１世帯あたり</a:t>
            </a:r>
            <a:r>
              <a:rPr kumimoji="1" lang="ja-JP" altLang="en-US" sz="2200" dirty="0">
                <a:solidFill>
                  <a:schemeClr val="tx1"/>
                </a:solidFill>
                <a:latin typeface="メイリオ" panose="020B0604030504040204" pitchFamily="50" charset="-128"/>
                <a:ea typeface="メイリオ" panose="020B0604030504040204" pitchFamily="50" charset="-128"/>
              </a:rPr>
              <a:t>５</a:t>
            </a:r>
            <a:r>
              <a:rPr kumimoji="1" lang="ja-JP" altLang="en-US" sz="1400" dirty="0" smtClean="0">
                <a:solidFill>
                  <a:schemeClr val="tx1"/>
                </a:solidFill>
                <a:latin typeface="メイリオ" panose="020B0604030504040204" pitchFamily="50" charset="-128"/>
                <a:ea typeface="メイリオ" panose="020B0604030504040204" pitchFamily="50" charset="-128"/>
              </a:rPr>
              <a:t>万円を支給します。</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68" name="正方形/長方形 67"/>
          <p:cNvSpPr/>
          <p:nvPr/>
        </p:nvSpPr>
        <p:spPr>
          <a:xfrm>
            <a:off x="219851" y="4682092"/>
            <a:ext cx="6624000" cy="28800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b="1" spc="200" dirty="0" smtClean="0">
                <a:solidFill>
                  <a:schemeClr val="bg1"/>
                </a:solidFill>
                <a:latin typeface="メイリオ" panose="020B0604030504040204" pitchFamily="50" charset="-128"/>
                <a:ea typeface="メイリオ" panose="020B0604030504040204" pitchFamily="50" charset="-128"/>
              </a:rPr>
              <a:t>支給対象と</a:t>
            </a:r>
            <a:r>
              <a:rPr kumimoji="1" lang="ja-JP" altLang="en-US" b="1" spc="200" dirty="0">
                <a:solidFill>
                  <a:schemeClr val="bg1"/>
                </a:solidFill>
                <a:latin typeface="メイリオ" panose="020B0604030504040204" pitchFamily="50" charset="-128"/>
                <a:ea typeface="メイリオ" panose="020B0604030504040204" pitchFamily="50" charset="-128"/>
              </a:rPr>
              <a:t>支給額</a:t>
            </a:r>
          </a:p>
        </p:txBody>
      </p:sp>
      <p:sp>
        <p:nvSpPr>
          <p:cNvPr id="69" name="角丸四角形 68"/>
          <p:cNvSpPr/>
          <p:nvPr/>
        </p:nvSpPr>
        <p:spPr>
          <a:xfrm>
            <a:off x="138901" y="5570137"/>
            <a:ext cx="6552000" cy="432000"/>
          </a:xfrm>
          <a:prstGeom prst="roundRect">
            <a:avLst>
              <a:gd name="adj" fmla="val 8827"/>
            </a:avLst>
          </a:prstGeom>
          <a:solidFill>
            <a:schemeClr val="bg1"/>
          </a:solidFill>
          <a:ln w="28575">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36000" rtlCol="0" anchor="ctr"/>
          <a:lstStyle/>
          <a:p>
            <a:pPr>
              <a:lnSpc>
                <a:spcPct val="110000"/>
              </a:lnSpc>
            </a:pPr>
            <a:r>
              <a:rPr kumimoji="1" lang="ja-JP" altLang="en-US" sz="1510" dirty="0" smtClean="0">
                <a:solidFill>
                  <a:schemeClr val="tx1"/>
                </a:solidFill>
                <a:latin typeface="メイリオ" panose="020B0604030504040204" pitchFamily="50" charset="-128"/>
                <a:ea typeface="メイリオ" panose="020B0604030504040204" pitchFamily="50" charset="-128"/>
              </a:rPr>
              <a:t>① 世帯全員が令和</a:t>
            </a:r>
            <a:r>
              <a:rPr kumimoji="1" lang="en-US" altLang="ja-JP" sz="1510" dirty="0" smtClean="0">
                <a:solidFill>
                  <a:schemeClr val="tx1"/>
                </a:solidFill>
                <a:latin typeface="メイリオ" panose="020B0604030504040204" pitchFamily="50" charset="-128"/>
                <a:ea typeface="メイリオ" panose="020B0604030504040204" pitchFamily="50" charset="-128"/>
              </a:rPr>
              <a:t>4</a:t>
            </a:r>
            <a:r>
              <a:rPr kumimoji="1" lang="ja-JP" altLang="en-US" sz="1510" dirty="0" smtClean="0">
                <a:solidFill>
                  <a:schemeClr val="tx1"/>
                </a:solidFill>
                <a:latin typeface="メイリオ" panose="020B0604030504040204" pitchFamily="50" charset="-128"/>
                <a:ea typeface="メイリオ" panose="020B0604030504040204" pitchFamily="50" charset="-128"/>
              </a:rPr>
              <a:t>年度</a:t>
            </a:r>
            <a:r>
              <a:rPr kumimoji="1" lang="ja-JP" altLang="en-US" sz="1510" b="1" dirty="0" smtClean="0">
                <a:solidFill>
                  <a:schemeClr val="tx1"/>
                </a:solidFill>
                <a:latin typeface="メイリオ" panose="020B0604030504040204" pitchFamily="50" charset="-128"/>
                <a:ea typeface="メイリオ" panose="020B0604030504040204" pitchFamily="50" charset="-128"/>
              </a:rPr>
              <a:t>「住民税均等割が非課税」</a:t>
            </a:r>
            <a:r>
              <a:rPr kumimoji="1" lang="ja-JP" altLang="en-US" sz="1510" dirty="0" smtClean="0">
                <a:solidFill>
                  <a:schemeClr val="tx1"/>
                </a:solidFill>
                <a:latin typeface="メイリオ" panose="020B0604030504040204" pitchFamily="50" charset="-128"/>
                <a:ea typeface="メイリオ" panose="020B0604030504040204" pitchFamily="50" charset="-128"/>
              </a:rPr>
              <a:t>の世帯</a:t>
            </a:r>
            <a:endParaRPr kumimoji="1" lang="ja-JP" altLang="en-US" sz="1510" dirty="0">
              <a:solidFill>
                <a:schemeClr val="tx1"/>
              </a:solidFill>
              <a:latin typeface="メイリオ" panose="020B0604030504040204" pitchFamily="50" charset="-128"/>
              <a:ea typeface="メイリオ" panose="020B0604030504040204" pitchFamily="50" charset="-128"/>
            </a:endParaRPr>
          </a:p>
        </p:txBody>
      </p:sp>
      <p:sp>
        <p:nvSpPr>
          <p:cNvPr id="70" name="角丸四角形 69"/>
          <p:cNvSpPr/>
          <p:nvPr/>
        </p:nvSpPr>
        <p:spPr>
          <a:xfrm>
            <a:off x="138902" y="6098673"/>
            <a:ext cx="6552000" cy="432000"/>
          </a:xfrm>
          <a:prstGeom prst="roundRect">
            <a:avLst>
              <a:gd name="adj" fmla="val 7848"/>
            </a:avLst>
          </a:prstGeom>
          <a:solidFill>
            <a:schemeClr val="bg1"/>
          </a:solidFill>
          <a:ln w="28575">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36000" rtlCol="0" anchor="ctr"/>
          <a:lstStyle/>
          <a:p>
            <a:pPr>
              <a:lnSpc>
                <a:spcPct val="110000"/>
              </a:lnSpc>
            </a:pPr>
            <a:r>
              <a:rPr kumimoji="1" lang="ja-JP" altLang="en-US" sz="1510" dirty="0" smtClean="0">
                <a:solidFill>
                  <a:schemeClr val="tx1"/>
                </a:solidFill>
                <a:latin typeface="メイリオ" panose="020B0604030504040204" pitchFamily="50" charset="-128"/>
                <a:ea typeface="メイリオ" panose="020B0604030504040204" pitchFamily="50" charset="-128"/>
              </a:rPr>
              <a:t>② 家計が急変し、世帯全員の収入が「住民税</a:t>
            </a:r>
            <a:r>
              <a:rPr kumimoji="1" lang="ja-JP" altLang="en-US" sz="1510" dirty="0">
                <a:solidFill>
                  <a:schemeClr val="tx1"/>
                </a:solidFill>
                <a:latin typeface="メイリオ" panose="020B0604030504040204" pitchFamily="50" charset="-128"/>
                <a:ea typeface="メイリオ" panose="020B0604030504040204" pitchFamily="50" charset="-128"/>
              </a:rPr>
              <a:t>非課税</a:t>
            </a:r>
            <a:r>
              <a:rPr kumimoji="1" lang="ja-JP" altLang="en-US" sz="1510" dirty="0" smtClean="0">
                <a:solidFill>
                  <a:schemeClr val="tx1"/>
                </a:solidFill>
                <a:latin typeface="メイリオ" panose="020B0604030504040204" pitchFamily="50" charset="-128"/>
                <a:ea typeface="メイリオ" panose="020B0604030504040204" pitchFamily="50" charset="-128"/>
              </a:rPr>
              <a:t>相当」</a:t>
            </a:r>
            <a:r>
              <a:rPr kumimoji="1" lang="ja-JP" altLang="en-US" sz="1510" dirty="0">
                <a:solidFill>
                  <a:schemeClr val="tx1"/>
                </a:solidFill>
                <a:latin typeface="メイリオ" panose="020B0604030504040204" pitchFamily="50" charset="-128"/>
                <a:ea typeface="メイリオ" panose="020B0604030504040204" pitchFamily="50" charset="-128"/>
              </a:rPr>
              <a:t>と</a:t>
            </a:r>
            <a:r>
              <a:rPr kumimoji="1" lang="ja-JP" altLang="en-US" sz="1510" dirty="0" smtClean="0">
                <a:solidFill>
                  <a:schemeClr val="tx1"/>
                </a:solidFill>
                <a:latin typeface="メイリオ" panose="020B0604030504040204" pitchFamily="50" charset="-128"/>
                <a:ea typeface="メイリオ" panose="020B0604030504040204" pitchFamily="50" charset="-128"/>
              </a:rPr>
              <a:t>なった</a:t>
            </a:r>
            <a:r>
              <a:rPr kumimoji="1" lang="ja-JP" altLang="en-US" sz="1510" dirty="0">
                <a:solidFill>
                  <a:schemeClr val="tx1"/>
                </a:solidFill>
                <a:latin typeface="メイリオ" panose="020B0604030504040204" pitchFamily="50" charset="-128"/>
                <a:ea typeface="メイリオ" panose="020B0604030504040204" pitchFamily="50" charset="-128"/>
              </a:rPr>
              <a:t>世帯</a:t>
            </a:r>
          </a:p>
        </p:txBody>
      </p:sp>
      <p:sp>
        <p:nvSpPr>
          <p:cNvPr id="72" name="正方形/長方形 71"/>
          <p:cNvSpPr/>
          <p:nvPr/>
        </p:nvSpPr>
        <p:spPr>
          <a:xfrm>
            <a:off x="3521072" y="7234005"/>
            <a:ext cx="3322779" cy="566309"/>
          </a:xfrm>
          <a:prstGeom prst="rect">
            <a:avLst/>
          </a:prstGeom>
        </p:spPr>
        <p:txBody>
          <a:bodyPr wrap="square">
            <a:spAutoFit/>
          </a:bodyPr>
          <a:lstStyle/>
          <a:p>
            <a:pPr>
              <a:lnSpc>
                <a:spcPct val="110000"/>
              </a:lnSpc>
            </a:pPr>
            <a:r>
              <a:rPr kumimoji="1" lang="ja-JP" altLang="en-US" sz="1400" dirty="0" smtClean="0">
                <a:latin typeface="メイリオ" panose="020B0604030504040204" pitchFamily="50" charset="-128"/>
                <a:ea typeface="メイリオ" panose="020B0604030504040204" pitchFamily="50" charset="-128"/>
              </a:rPr>
              <a:t>令和○年○月○日（○）～</a:t>
            </a:r>
            <a:r>
              <a:rPr kumimoji="1" lang="en-US" altLang="ja-JP" sz="1400" dirty="0" smtClean="0">
                <a:latin typeface="メイリオ" panose="020B0604030504040204" pitchFamily="50" charset="-128"/>
                <a:ea typeface="メイリオ" panose="020B0604030504040204" pitchFamily="50" charset="-128"/>
              </a:rPr>
              <a:t/>
            </a:r>
            <a:br>
              <a:rPr kumimoji="1" lang="en-US" altLang="ja-JP" sz="1400" dirty="0" smtClean="0">
                <a:latin typeface="メイリオ" panose="020B0604030504040204" pitchFamily="50" charset="-128"/>
                <a:ea typeface="メイリオ" panose="020B0604030504040204" pitchFamily="50" charset="-128"/>
              </a:rPr>
            </a:br>
            <a:r>
              <a:rPr kumimoji="1" lang="ja-JP" altLang="en-US" sz="1400" dirty="0" smtClean="0">
                <a:latin typeface="メイリオ" panose="020B0604030504040204" pitchFamily="50" charset="-128"/>
                <a:ea typeface="メイリオ" panose="020B0604030504040204" pitchFamily="50" charset="-128"/>
              </a:rPr>
              <a:t>令和○年○月○日（○）</a:t>
            </a:r>
            <a:endParaRPr kumimoji="1" lang="ja-JP" altLang="en-US" sz="1400" dirty="0">
              <a:solidFill>
                <a:srgbClr val="00B0F0"/>
              </a:solidFill>
              <a:latin typeface="メイリオ" panose="020B0604030504040204" pitchFamily="50" charset="-128"/>
              <a:ea typeface="メイリオ" panose="020B0604030504040204" pitchFamily="50" charset="-128"/>
            </a:endParaRPr>
          </a:p>
        </p:txBody>
      </p:sp>
      <p:sp>
        <p:nvSpPr>
          <p:cNvPr id="73" name="正方形/長方形 72"/>
          <p:cNvSpPr/>
          <p:nvPr/>
        </p:nvSpPr>
        <p:spPr>
          <a:xfrm>
            <a:off x="27380" y="6829979"/>
            <a:ext cx="3348000" cy="288000"/>
          </a:xfrm>
          <a:prstGeom prst="rect">
            <a:avLst/>
          </a:prstGeom>
          <a:solidFill>
            <a:schemeClr val="accent6">
              <a:lumMod val="60000"/>
              <a:lumOff val="40000"/>
            </a:schemeClr>
          </a:solid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74" name="正方形/長方形 73"/>
          <p:cNvSpPr/>
          <p:nvPr/>
        </p:nvSpPr>
        <p:spPr>
          <a:xfrm>
            <a:off x="221780" y="6829979"/>
            <a:ext cx="3153600" cy="28800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b="1" spc="600" dirty="0" smtClean="0">
                <a:solidFill>
                  <a:schemeClr val="bg1"/>
                </a:solidFill>
                <a:latin typeface="メイリオ" panose="020B0604030504040204" pitchFamily="50" charset="-128"/>
                <a:ea typeface="メイリオ" panose="020B0604030504040204" pitchFamily="50" charset="-128"/>
              </a:rPr>
              <a:t>申請先</a:t>
            </a:r>
            <a:endParaRPr kumimoji="1" lang="ja-JP" altLang="en-US" b="1" spc="600" dirty="0">
              <a:solidFill>
                <a:schemeClr val="bg1"/>
              </a:solidFill>
              <a:latin typeface="メイリオ" panose="020B0604030504040204" pitchFamily="50" charset="-128"/>
              <a:ea typeface="メイリオ" panose="020B0604030504040204" pitchFamily="50" charset="-128"/>
            </a:endParaRPr>
          </a:p>
        </p:txBody>
      </p:sp>
      <p:sp>
        <p:nvSpPr>
          <p:cNvPr id="75" name="正方形/長方形 74"/>
          <p:cNvSpPr/>
          <p:nvPr/>
        </p:nvSpPr>
        <p:spPr>
          <a:xfrm>
            <a:off x="3495851" y="6829979"/>
            <a:ext cx="3348000" cy="288000"/>
          </a:xfrm>
          <a:prstGeom prst="rect">
            <a:avLst/>
          </a:prstGeom>
          <a:solidFill>
            <a:schemeClr val="accent6">
              <a:lumMod val="60000"/>
              <a:lumOff val="40000"/>
            </a:schemeClr>
          </a:solid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76" name="正方形/長方形 75"/>
          <p:cNvSpPr/>
          <p:nvPr/>
        </p:nvSpPr>
        <p:spPr>
          <a:xfrm>
            <a:off x="3690251" y="6829979"/>
            <a:ext cx="3153600" cy="28800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b="1" spc="600" dirty="0" smtClean="0">
                <a:solidFill>
                  <a:schemeClr val="bg1"/>
                </a:solidFill>
                <a:latin typeface="メイリオ" panose="020B0604030504040204" pitchFamily="50" charset="-128"/>
                <a:ea typeface="メイリオ" panose="020B0604030504040204" pitchFamily="50" charset="-128"/>
              </a:rPr>
              <a:t>申請期間</a:t>
            </a:r>
            <a:endParaRPr kumimoji="1" lang="ja-JP" altLang="en-US" b="1" spc="600" dirty="0">
              <a:solidFill>
                <a:schemeClr val="bg1"/>
              </a:solidFill>
              <a:latin typeface="メイリオ" panose="020B0604030504040204" pitchFamily="50" charset="-128"/>
              <a:ea typeface="メイリオ" panose="020B0604030504040204" pitchFamily="50" charset="-128"/>
            </a:endParaRPr>
          </a:p>
        </p:txBody>
      </p:sp>
      <p:sp>
        <p:nvSpPr>
          <p:cNvPr id="77" name="正方形/長方形 76"/>
          <p:cNvSpPr/>
          <p:nvPr/>
        </p:nvSpPr>
        <p:spPr>
          <a:xfrm>
            <a:off x="106221" y="7234005"/>
            <a:ext cx="3322779" cy="600934"/>
          </a:xfrm>
          <a:prstGeom prst="rect">
            <a:avLst/>
          </a:prstGeom>
        </p:spPr>
        <p:txBody>
          <a:bodyPr wrap="square">
            <a:spAutoFit/>
          </a:bodyPr>
          <a:lstStyle/>
          <a:p>
            <a:pPr>
              <a:lnSpc>
                <a:spcPct val="110000"/>
              </a:lnSpc>
              <a:spcBef>
                <a:spcPts val="600"/>
              </a:spcBef>
            </a:pPr>
            <a:r>
              <a:rPr kumimoji="1" lang="ja-JP" altLang="en-US" sz="1400" dirty="0" smtClean="0">
                <a:latin typeface="メイリオ" panose="020B0604030504040204" pitchFamily="50" charset="-128"/>
                <a:ea typeface="メイリオ" panose="020B0604030504040204" pitchFamily="50" charset="-128"/>
              </a:rPr>
              <a:t>現在お住まいの市区町村</a:t>
            </a:r>
            <a:endParaRPr kumimoji="1" lang="en-US" altLang="ja-JP" sz="1400" dirty="0" smtClean="0">
              <a:solidFill>
                <a:srgbClr val="00B0F0"/>
              </a:solidFill>
              <a:latin typeface="メイリオ" panose="020B0604030504040204" pitchFamily="50" charset="-128"/>
              <a:ea typeface="メイリオ" panose="020B0604030504040204" pitchFamily="50" charset="-128"/>
            </a:endParaRPr>
          </a:p>
          <a:p>
            <a:pPr>
              <a:lnSpc>
                <a:spcPct val="110000"/>
              </a:lnSpc>
              <a:spcBef>
                <a:spcPts val="600"/>
              </a:spcBef>
            </a:pPr>
            <a:r>
              <a:rPr lang="en-US" altLang="ja-JP" sz="1050" dirty="0" smtClean="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申請書配布先</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など</a:t>
            </a:r>
            <a:endParaRPr kumimoji="1" lang="en-US" altLang="ja-JP" sz="1300" dirty="0" smtClean="0">
              <a:latin typeface="メイリオ" panose="020B0604030504040204" pitchFamily="50" charset="-128"/>
              <a:ea typeface="メイリオ" panose="020B0604030504040204" pitchFamily="50" charset="-128"/>
            </a:endParaRPr>
          </a:p>
        </p:txBody>
      </p:sp>
      <p:sp>
        <p:nvSpPr>
          <p:cNvPr id="78" name="正方形/長方形 77"/>
          <p:cNvSpPr/>
          <p:nvPr/>
        </p:nvSpPr>
        <p:spPr>
          <a:xfrm>
            <a:off x="-9525" y="184242"/>
            <a:ext cx="4174220" cy="369332"/>
          </a:xfrm>
          <a:prstGeom prst="rect">
            <a:avLst/>
          </a:prstGeom>
        </p:spPr>
        <p:txBody>
          <a:bodyPr wrap="none">
            <a:spAutoFit/>
          </a:bodyPr>
          <a:lstStyle/>
          <a:p>
            <a:r>
              <a:rPr kumimoji="1" lang="ja-JP" altLang="en-US" b="1" spc="30" dirty="0" smtClean="0">
                <a:solidFill>
                  <a:srgbClr val="548235"/>
                </a:solidFill>
                <a:latin typeface="メイリオ" panose="020B0604030504040204" pitchFamily="50" charset="-128"/>
                <a:ea typeface="メイリオ" panose="020B0604030504040204" pitchFamily="50" charset="-128"/>
              </a:rPr>
              <a:t>住民税均等割非課税世帯等の皆さまへ</a:t>
            </a:r>
            <a:endParaRPr kumimoji="1" lang="ja-JP" altLang="en-US" b="1" spc="30" dirty="0">
              <a:solidFill>
                <a:srgbClr val="548235"/>
              </a:solidFill>
              <a:latin typeface="メイリオ" panose="020B0604030504040204" pitchFamily="50" charset="-128"/>
              <a:ea typeface="メイリオ" panose="020B0604030504040204" pitchFamily="50" charset="-128"/>
            </a:endParaRPr>
          </a:p>
        </p:txBody>
      </p:sp>
      <p:sp>
        <p:nvSpPr>
          <p:cNvPr id="81" name="正方形/長方形 80"/>
          <p:cNvSpPr/>
          <p:nvPr/>
        </p:nvSpPr>
        <p:spPr>
          <a:xfrm>
            <a:off x="99000" y="4003883"/>
            <a:ext cx="6660000" cy="587853"/>
          </a:xfrm>
          <a:prstGeom prst="rect">
            <a:avLst/>
          </a:prstGeom>
        </p:spPr>
        <p:txBody>
          <a:bodyPr wrap="square">
            <a:spAutoFit/>
          </a:bodyPr>
          <a:lstStyle/>
          <a:p>
            <a:pPr>
              <a:lnSpc>
                <a:spcPct val="110000"/>
              </a:lnSpc>
              <a:spcBef>
                <a:spcPts val="300"/>
              </a:spcBef>
            </a:pPr>
            <a:r>
              <a:rPr kumimoji="1" lang="en-US" altLang="ja-JP" sz="900" dirty="0" smtClean="0">
                <a:latin typeface="メイリオ" panose="020B0604030504040204" pitchFamily="50" charset="-128"/>
                <a:ea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rPr>
              <a:t>１ 「</a:t>
            </a:r>
            <a:r>
              <a:rPr kumimoji="1" lang="ja-JP" altLang="en-US" sz="900" dirty="0">
                <a:latin typeface="メイリオ" panose="020B0604030504040204" pitchFamily="50" charset="-128"/>
                <a:ea typeface="メイリオ" panose="020B0604030504040204" pitchFamily="50" charset="-128"/>
              </a:rPr>
              <a:t>ＤＶ等避難中」とは、ドメスティック・バイオレンス、ストーカー</a:t>
            </a:r>
            <a:r>
              <a:rPr kumimoji="1" lang="ja-JP" altLang="en-US" sz="900" dirty="0" smtClean="0">
                <a:latin typeface="メイリオ" panose="020B0604030504040204" pitchFamily="50" charset="-128"/>
                <a:ea typeface="メイリオ" panose="020B0604030504040204" pitchFamily="50" charset="-128"/>
              </a:rPr>
              <a:t>行為、</a:t>
            </a:r>
            <a:r>
              <a:rPr kumimoji="1" lang="ja-JP" altLang="en-US" sz="900" dirty="0">
                <a:latin typeface="メイリオ" panose="020B0604030504040204" pitchFamily="50" charset="-128"/>
                <a:ea typeface="メイリオ" panose="020B0604030504040204" pitchFamily="50" charset="-128"/>
              </a:rPr>
              <a:t>児童虐待</a:t>
            </a:r>
            <a:r>
              <a:rPr kumimoji="1" lang="ja-JP" altLang="en-US" sz="900" dirty="0" smtClean="0">
                <a:latin typeface="メイリオ" panose="020B0604030504040204" pitchFamily="50" charset="-128"/>
                <a:ea typeface="メイリオ" panose="020B0604030504040204" pitchFamily="50" charset="-128"/>
              </a:rPr>
              <a:t>やこれ</a:t>
            </a:r>
            <a:r>
              <a:rPr kumimoji="1" lang="ja-JP" altLang="en-US" sz="900" dirty="0">
                <a:latin typeface="メイリオ" panose="020B0604030504040204" pitchFamily="50" charset="-128"/>
                <a:ea typeface="メイリオ" panose="020B0604030504040204" pitchFamily="50" charset="-128"/>
              </a:rPr>
              <a:t>に準ずる行為等の被害者</a:t>
            </a:r>
            <a:r>
              <a:rPr kumimoji="1" lang="ja-JP" altLang="en-US" sz="900" dirty="0" smtClean="0">
                <a:latin typeface="メイリオ" panose="020B0604030504040204" pitchFamily="50" charset="-128"/>
                <a:ea typeface="メイリオ" panose="020B0604030504040204" pitchFamily="50" charset="-128"/>
              </a:rPr>
              <a:t>が</a:t>
            </a:r>
            <a:r>
              <a:rPr kumimoji="1" lang="en-US" altLang="ja-JP" sz="900" dirty="0" smtClean="0">
                <a:latin typeface="メイリオ" panose="020B0604030504040204" pitchFamily="50" charset="-128"/>
                <a:ea typeface="メイリオ" panose="020B0604030504040204" pitchFamily="50" charset="-128"/>
              </a:rPr>
              <a:t/>
            </a:r>
            <a:br>
              <a:rPr kumimoji="1" lang="en-US" altLang="ja-JP" sz="900" dirty="0" smtClean="0">
                <a:latin typeface="メイリオ" panose="020B0604030504040204" pitchFamily="50" charset="-128"/>
                <a:ea typeface="メイリオ" panose="020B0604030504040204" pitchFamily="50" charset="-128"/>
              </a:rPr>
            </a:br>
            <a:r>
              <a:rPr kumimoji="1" lang="ja-JP" altLang="en-US" sz="900" dirty="0" smtClean="0">
                <a:latin typeface="メイリオ" panose="020B0604030504040204" pitchFamily="50" charset="-128"/>
                <a:ea typeface="メイリオ" panose="020B0604030504040204" pitchFamily="50" charset="-128"/>
              </a:rPr>
              <a:t>　　　住所地</a:t>
            </a:r>
            <a:r>
              <a:rPr kumimoji="1" lang="ja-JP" altLang="en-US" sz="900" dirty="0">
                <a:latin typeface="メイリオ" panose="020B0604030504040204" pitchFamily="50" charset="-128"/>
                <a:ea typeface="メイリオ" panose="020B0604030504040204" pitchFamily="50" charset="-128"/>
              </a:rPr>
              <a:t>以外の世帯にお住まいの場合をいいます</a:t>
            </a:r>
            <a:r>
              <a:rPr kumimoji="1" lang="ja-JP" altLang="en-US" sz="900" dirty="0" smtClean="0">
                <a:latin typeface="メイリオ" panose="020B0604030504040204" pitchFamily="50" charset="-128"/>
                <a:ea typeface="メイリオ" panose="020B0604030504040204" pitchFamily="50" charset="-128"/>
              </a:rPr>
              <a:t>。</a:t>
            </a:r>
            <a:endParaRPr kumimoji="1" lang="en-US" altLang="ja-JP" sz="900" dirty="0" smtClean="0">
              <a:latin typeface="メイリオ" panose="020B0604030504040204" pitchFamily="50" charset="-128"/>
              <a:ea typeface="メイリオ" panose="020B0604030504040204" pitchFamily="50" charset="-128"/>
            </a:endParaRPr>
          </a:p>
          <a:p>
            <a:pPr lvl="0">
              <a:lnSpc>
                <a:spcPct val="110000"/>
              </a:lnSpc>
              <a:spcBef>
                <a:spcPts val="300"/>
              </a:spcBef>
            </a:pPr>
            <a:r>
              <a:rPr kumimoji="1" lang="en-US" altLang="ja-JP" sz="900" dirty="0" smtClean="0">
                <a:latin typeface="メイリオ" panose="020B0604030504040204" pitchFamily="50" charset="-128"/>
                <a:ea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rPr>
              <a:t>２ 　このリーフレットでは、「住所地」とは、住民票の有無にかかわらず、避難する前に居住していた場所をいいます。</a:t>
            </a:r>
            <a:endParaRPr kumimoji="1" lang="ja-JP" altLang="en-US" sz="900" dirty="0">
              <a:latin typeface="メイリオ" panose="020B0604030504040204" pitchFamily="50" charset="-128"/>
              <a:ea typeface="メイリオ" panose="020B0604030504040204" pitchFamily="50" charset="-128"/>
            </a:endParaRPr>
          </a:p>
        </p:txBody>
      </p:sp>
      <p:sp>
        <p:nvSpPr>
          <p:cNvPr id="3" name="角丸四角形 2"/>
          <p:cNvSpPr/>
          <p:nvPr/>
        </p:nvSpPr>
        <p:spPr>
          <a:xfrm>
            <a:off x="117000" y="1441194"/>
            <a:ext cx="6624000" cy="324000"/>
          </a:xfrm>
          <a:prstGeom prst="roundRect">
            <a:avLst>
              <a:gd name="adj" fmla="val 28745"/>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lvl="0" algn="ctr">
              <a:spcBef>
                <a:spcPts val="300"/>
              </a:spcBef>
            </a:pPr>
            <a:r>
              <a:rPr kumimoji="1" lang="ja-JP" altLang="en-US" sz="1500" b="1" spc="-150" dirty="0">
                <a:solidFill>
                  <a:srgbClr val="FF0000"/>
                </a:solidFill>
                <a:latin typeface="メイリオ" panose="020B0604030504040204" pitchFamily="50" charset="-128"/>
                <a:ea typeface="メイリオ" panose="020B0604030504040204" pitchFamily="50" charset="-128"/>
              </a:rPr>
              <a:t>ＤＶ</a:t>
            </a:r>
            <a:r>
              <a:rPr kumimoji="1" lang="ja-JP" altLang="en-US" sz="1200" b="1" spc="-80" dirty="0">
                <a:solidFill>
                  <a:srgbClr val="FF0000"/>
                </a:solidFill>
                <a:latin typeface="メイリオ" panose="020B0604030504040204" pitchFamily="50" charset="-128"/>
                <a:ea typeface="メイリオ" panose="020B0604030504040204" pitchFamily="50" charset="-128"/>
              </a:rPr>
              <a:t>（ドメスティック・バイオレンス）</a:t>
            </a:r>
            <a:r>
              <a:rPr kumimoji="1" lang="ja-JP" altLang="en-US" sz="1500" b="1" dirty="0" smtClean="0">
                <a:solidFill>
                  <a:srgbClr val="FF0000"/>
                </a:solidFill>
                <a:latin typeface="メイリオ" panose="020B0604030504040204" pitchFamily="50" charset="-128"/>
                <a:ea typeface="メイリオ" panose="020B0604030504040204" pitchFamily="50" charset="-128"/>
              </a:rPr>
              <a:t>等避難中</a:t>
            </a:r>
            <a:r>
              <a:rPr kumimoji="1" lang="en-US" altLang="ja-JP" sz="1600" baseline="30000" dirty="0">
                <a:solidFill>
                  <a:srgbClr val="FF0000"/>
                </a:solidFill>
                <a:latin typeface="メイリオ" panose="020B0604030504040204" pitchFamily="50" charset="-128"/>
                <a:ea typeface="メイリオ" panose="020B0604030504040204" pitchFamily="50" charset="-128"/>
              </a:rPr>
              <a:t>※</a:t>
            </a:r>
            <a:r>
              <a:rPr kumimoji="1" lang="ja-JP" altLang="en-US" sz="1600" baseline="30000" dirty="0">
                <a:solidFill>
                  <a:srgbClr val="FF0000"/>
                </a:solidFill>
                <a:latin typeface="メイリオ" panose="020B0604030504040204" pitchFamily="50" charset="-128"/>
                <a:ea typeface="メイリオ" panose="020B0604030504040204" pitchFamily="50" charset="-128"/>
              </a:rPr>
              <a:t>１</a:t>
            </a:r>
            <a:r>
              <a:rPr kumimoji="1" lang="ja-JP" altLang="en-US" sz="1500" b="1" dirty="0" smtClean="0">
                <a:solidFill>
                  <a:srgbClr val="FF0000"/>
                </a:solidFill>
                <a:latin typeface="メイリオ" panose="020B0604030504040204" pitchFamily="50" charset="-128"/>
                <a:ea typeface="メイリオ" panose="020B0604030504040204" pitchFamily="50" charset="-128"/>
              </a:rPr>
              <a:t>でも</a:t>
            </a:r>
            <a:r>
              <a:rPr kumimoji="1" lang="ja-JP" altLang="en-US" sz="1500" b="1" dirty="0">
                <a:solidFill>
                  <a:srgbClr val="FF0000"/>
                </a:solidFill>
                <a:latin typeface="メイリオ" panose="020B0604030504040204" pitchFamily="50" charset="-128"/>
                <a:ea typeface="メイリオ" panose="020B0604030504040204" pitchFamily="50" charset="-128"/>
              </a:rPr>
              <a:t>受給できる場合があります</a:t>
            </a:r>
          </a:p>
        </p:txBody>
      </p:sp>
    </p:spTree>
    <p:extLst>
      <p:ext uri="{BB962C8B-B14F-4D97-AF65-F5344CB8AC3E}">
        <p14:creationId xmlns:p14="http://schemas.microsoft.com/office/powerpoint/2010/main" val="896836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477000" y="3337560"/>
            <a:ext cx="5904000" cy="0"/>
          </a:xfrm>
          <a:prstGeom prst="line">
            <a:avLst/>
          </a:prstGeom>
          <a:ln w="38100">
            <a:solidFill>
              <a:srgbClr val="548235"/>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57625" y="3015963"/>
            <a:ext cx="6096002" cy="1476000"/>
          </a:xfrm>
          <a:prstGeom prst="rect">
            <a:avLst/>
          </a:prstGeom>
          <a:noFill/>
          <a:ln w="12700">
            <a:solidFill>
              <a:srgbClr val="548235"/>
            </a:solidFill>
            <a:prstDash val="solid"/>
          </a:ln>
        </p:spPr>
        <p:txBody>
          <a:bodyPr wrap="square" anchor="ctr" anchorCtr="0">
            <a:noAutofit/>
          </a:bodyPr>
          <a:lstStyle/>
          <a:p>
            <a:pPr marL="72000">
              <a:lnSpc>
                <a:spcPct val="110000"/>
              </a:lnSpc>
            </a:pPr>
            <a:r>
              <a:rPr kumimoji="1" lang="ja-JP" altLang="en-US" sz="1400" b="1" dirty="0" smtClean="0">
                <a:latin typeface="メイリオ" panose="020B0604030504040204" pitchFamily="50" charset="-128"/>
                <a:ea typeface="メイリオ" panose="020B0604030504040204" pitchFamily="50" charset="-128"/>
              </a:rPr>
              <a:t>ＤＶ</a:t>
            </a:r>
            <a:r>
              <a:rPr kumimoji="1" lang="ja-JP" altLang="en-US" sz="1400" b="1" spc="120" dirty="0" smtClean="0">
                <a:latin typeface="メイリオ" panose="020B0604030504040204" pitchFamily="50" charset="-128"/>
                <a:ea typeface="メイリオ" panose="020B0604030504040204" pitchFamily="50" charset="-128"/>
              </a:rPr>
              <a:t>等避難中であることを明らかにできる書類の例</a:t>
            </a:r>
            <a:r>
              <a:rPr kumimoji="1" lang="ja-JP" altLang="en-US" sz="1100" dirty="0" smtClean="0">
                <a:latin typeface="メイリオ" panose="020B0604030504040204" pitchFamily="50" charset="-128"/>
                <a:ea typeface="メイリオ" panose="020B0604030504040204" pitchFamily="50" charset="-128"/>
              </a:rPr>
              <a:t>（児童手当準拠）</a:t>
            </a:r>
            <a:endParaRPr kumimoji="1" lang="en-US" altLang="ja-JP" sz="1600" dirty="0" smtClean="0">
              <a:latin typeface="メイリオ" panose="020B0604030504040204" pitchFamily="50" charset="-128"/>
              <a:ea typeface="メイリオ" panose="020B0604030504040204" pitchFamily="50" charset="-128"/>
            </a:endParaRPr>
          </a:p>
          <a:p>
            <a:pPr marL="466725" indent="-285750">
              <a:lnSpc>
                <a:spcPct val="120000"/>
              </a:lnSpc>
              <a:spcBef>
                <a:spcPts val="600"/>
              </a:spcBef>
              <a:buFont typeface="Wingdings" panose="05000000000000000000" pitchFamily="2" charset="2"/>
              <a:buChar char="n"/>
            </a:pPr>
            <a:r>
              <a:rPr kumimoji="1" lang="ja-JP" altLang="en-US" sz="1400" spc="40" dirty="0" smtClean="0">
                <a:latin typeface="メイリオ" panose="020B0604030504040204" pitchFamily="50" charset="-128"/>
                <a:ea typeface="メイリオ" panose="020B0604030504040204" pitchFamily="50" charset="-128"/>
              </a:rPr>
              <a:t>配偶者に対する保護命令決定書の謄本と確定証明書等</a:t>
            </a:r>
            <a:endParaRPr kumimoji="1" lang="en-US" altLang="ja-JP" sz="1400" spc="40" dirty="0" smtClean="0">
              <a:latin typeface="メイリオ" panose="020B0604030504040204" pitchFamily="50" charset="-128"/>
              <a:ea typeface="メイリオ" panose="020B0604030504040204" pitchFamily="50" charset="-128"/>
            </a:endParaRPr>
          </a:p>
          <a:p>
            <a:pPr marL="466725" indent="-285750">
              <a:lnSpc>
                <a:spcPct val="120000"/>
              </a:lnSpc>
              <a:buFont typeface="Wingdings" panose="05000000000000000000" pitchFamily="2" charset="2"/>
              <a:buChar char="n"/>
            </a:pPr>
            <a:r>
              <a:rPr kumimoji="1" lang="ja-JP" altLang="en-US" sz="1400" spc="40" dirty="0" smtClean="0">
                <a:latin typeface="メイリオ" panose="020B0604030504040204" pitchFamily="50" charset="-128"/>
                <a:ea typeface="メイリオ" panose="020B0604030504040204" pitchFamily="50" charset="-128"/>
              </a:rPr>
              <a:t>婦人相談所、配偶者暴力相談支援センター等が発行する証明書</a:t>
            </a:r>
            <a:endParaRPr kumimoji="1" lang="en-US" altLang="ja-JP" sz="1400" spc="40" dirty="0" smtClean="0">
              <a:latin typeface="メイリオ" panose="020B0604030504040204" pitchFamily="50" charset="-128"/>
              <a:ea typeface="メイリオ" panose="020B0604030504040204" pitchFamily="50" charset="-128"/>
            </a:endParaRPr>
          </a:p>
          <a:p>
            <a:pPr marL="466725" indent="-285750">
              <a:lnSpc>
                <a:spcPct val="120000"/>
              </a:lnSpc>
              <a:buFont typeface="Wingdings" panose="05000000000000000000" pitchFamily="2" charset="2"/>
              <a:buChar char="n"/>
            </a:pPr>
            <a:r>
              <a:rPr kumimoji="1" lang="ja-JP" altLang="en-US" sz="1400" spc="40" dirty="0" smtClean="0">
                <a:latin typeface="メイリオ" panose="020B0604030504040204" pitchFamily="50" charset="-128"/>
                <a:ea typeface="メイリオ" panose="020B0604030504040204" pitchFamily="50" charset="-128"/>
              </a:rPr>
              <a:t>住民</a:t>
            </a:r>
            <a:r>
              <a:rPr kumimoji="1" lang="ja-JP" altLang="en-US" sz="1400" spc="40" dirty="0">
                <a:latin typeface="メイリオ" panose="020B0604030504040204" pitchFamily="50" charset="-128"/>
                <a:ea typeface="メイリオ" panose="020B0604030504040204" pitchFamily="50" charset="-128"/>
              </a:rPr>
              <a:t>基本</a:t>
            </a:r>
            <a:r>
              <a:rPr kumimoji="1" lang="ja-JP" altLang="en-US" sz="1400" spc="40" dirty="0" smtClean="0">
                <a:latin typeface="メイリオ" panose="020B0604030504040204" pitchFamily="50" charset="-128"/>
                <a:ea typeface="メイリオ" panose="020B0604030504040204" pitchFamily="50" charset="-128"/>
              </a:rPr>
              <a:t>台帳事務における支援措置（閲覧制限等）の決定通知書</a:t>
            </a:r>
            <a:endParaRPr kumimoji="1" lang="en-US" altLang="ja-JP" sz="1400" spc="40" dirty="0" smtClean="0">
              <a:latin typeface="メイリオ" panose="020B0604030504040204" pitchFamily="50" charset="-128"/>
              <a:ea typeface="メイリオ" panose="020B0604030504040204" pitchFamily="50" charset="-128"/>
            </a:endParaRPr>
          </a:p>
          <a:p>
            <a:pPr marL="466725" indent="-285750">
              <a:lnSpc>
                <a:spcPct val="120000"/>
              </a:lnSpc>
              <a:buFont typeface="Wingdings" panose="05000000000000000000" pitchFamily="2" charset="2"/>
              <a:buChar char="n"/>
            </a:pPr>
            <a:r>
              <a:rPr kumimoji="1" lang="ja-JP" altLang="en-US" sz="1400" spc="40" dirty="0" smtClean="0">
                <a:latin typeface="メイリオ" panose="020B0604030504040204" pitchFamily="50" charset="-128"/>
                <a:ea typeface="メイリオ" panose="020B0604030504040204" pitchFamily="50" charset="-128"/>
              </a:rPr>
              <a:t>配偶者に児童への接近禁止命令が発令されている場合等</a:t>
            </a:r>
            <a:endParaRPr kumimoji="1" lang="en-US" altLang="ja-JP" sz="1400" spc="40" dirty="0">
              <a:latin typeface="メイリオ" panose="020B0604030504040204" pitchFamily="50" charset="-128"/>
              <a:ea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922389877"/>
              </p:ext>
            </p:extLst>
          </p:nvPr>
        </p:nvGraphicFramePr>
        <p:xfrm>
          <a:off x="243000" y="1294656"/>
          <a:ext cx="6372000" cy="1694961"/>
        </p:xfrm>
        <a:graphic>
          <a:graphicData uri="http://schemas.openxmlformats.org/drawingml/2006/table">
            <a:tbl>
              <a:tblPr bandRow="1">
                <a:tableStyleId>{5C22544A-7EE6-4342-B048-85BDC9FD1C3A}</a:tableStyleId>
              </a:tblPr>
              <a:tblGrid>
                <a:gridCol w="432000">
                  <a:extLst>
                    <a:ext uri="{9D8B030D-6E8A-4147-A177-3AD203B41FA5}">
                      <a16:colId xmlns:a16="http://schemas.microsoft.com/office/drawing/2014/main" val="444577679"/>
                    </a:ext>
                  </a:extLst>
                </a:gridCol>
                <a:gridCol w="5940000">
                  <a:extLst>
                    <a:ext uri="{9D8B030D-6E8A-4147-A177-3AD203B41FA5}">
                      <a16:colId xmlns:a16="http://schemas.microsoft.com/office/drawing/2014/main" val="1666635285"/>
                    </a:ext>
                  </a:extLst>
                </a:gridCol>
              </a:tblGrid>
              <a:tr h="370840">
                <a:tc>
                  <a:txBody>
                    <a:bodyPr/>
                    <a:lstStyle/>
                    <a:p>
                      <a:pPr>
                        <a:lnSpc>
                          <a:spcPct val="110000"/>
                        </a:lnSpc>
                      </a:pPr>
                      <a:r>
                        <a:rPr kumimoji="1" lang="ja-JP" altLang="en-US" sz="1800" b="1" dirty="0" smtClean="0">
                          <a:solidFill>
                            <a:schemeClr val="tx1"/>
                          </a:solidFill>
                          <a:latin typeface="メイリオ" panose="020B0604030504040204" pitchFamily="50" charset="-128"/>
                          <a:ea typeface="メイリオ" panose="020B0604030504040204" pitchFamily="50" charset="-128"/>
                        </a:rPr>
                        <a:t>Ｑ</a:t>
                      </a:r>
                      <a:endParaRPr kumimoji="1" lang="ja-JP" altLang="en-US" sz="1800" b="1" dirty="0">
                        <a:solidFill>
                          <a:schemeClr val="tx1"/>
                        </a:solidFill>
                        <a:latin typeface="メイリオ" panose="020B0604030504040204" pitchFamily="50" charset="-128"/>
                        <a:ea typeface="メイリオ" panose="020B0604030504040204" pitchFamily="50" charset="-128"/>
                      </a:endParaRPr>
                    </a:p>
                  </a:txBody>
                  <a:tcPr marT="108000"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marL="0" marR="0" lvl="0" indent="0" algn="l" defTabSz="685800" rtl="0" eaLnBrk="1" fontAlgn="auto" latinLnBrk="0" hangingPunct="1">
                        <a:lnSpc>
                          <a:spcPct val="114000"/>
                        </a:lnSpc>
                        <a:spcBef>
                          <a:spcPts val="0"/>
                        </a:spcBef>
                        <a:spcAft>
                          <a:spcPts val="0"/>
                        </a:spcAft>
                        <a:buClrTx/>
                        <a:buSzTx/>
                        <a:buFontTx/>
                        <a:buNone/>
                        <a:tabLst/>
                        <a:defRPr/>
                      </a:pPr>
                      <a:r>
                        <a:rPr kumimoji="1" lang="ja-JP" altLang="en-US" sz="1700" b="1" spc="80" baseline="0" dirty="0" smtClean="0">
                          <a:solidFill>
                            <a:schemeClr val="tx1"/>
                          </a:solidFill>
                          <a:latin typeface="メイリオ" panose="020B0604030504040204" pitchFamily="50" charset="-128"/>
                          <a:ea typeface="メイリオ" panose="020B0604030504040204" pitchFamily="50" charset="-128"/>
                        </a:rPr>
                        <a:t>住民票がある世帯で</a:t>
                      </a:r>
                      <a:r>
                        <a:rPr kumimoji="1" lang="ja-JP" altLang="en-US" sz="1700" b="1" dirty="0" smtClean="0">
                          <a:solidFill>
                            <a:schemeClr val="tx1"/>
                          </a:solidFill>
                          <a:latin typeface="メイリオ" panose="020B0604030504040204" pitchFamily="50" charset="-128"/>
                          <a:ea typeface="メイリオ" panose="020B0604030504040204" pitchFamily="50" charset="-128"/>
                        </a:rPr>
                        <a:t>、</a:t>
                      </a:r>
                      <a:r>
                        <a:rPr kumimoji="1" lang="ja-JP" altLang="en-US" sz="1700" b="1" spc="80" baseline="0" dirty="0" smtClean="0">
                          <a:solidFill>
                            <a:schemeClr val="tx1"/>
                          </a:solidFill>
                          <a:latin typeface="メイリオ" panose="020B0604030504040204" pitchFamily="50" charset="-128"/>
                          <a:ea typeface="メイリオ" panose="020B0604030504040204" pitchFamily="50" charset="-128"/>
                        </a:rPr>
                        <a:t>配偶者が給付金を受給しました</a:t>
                      </a:r>
                      <a:r>
                        <a:rPr kumimoji="1" lang="ja-JP" altLang="en-US" sz="1700" b="1" dirty="0" smtClean="0">
                          <a:solidFill>
                            <a:schemeClr val="tx1"/>
                          </a:solidFill>
                          <a:latin typeface="メイリオ" panose="020B0604030504040204" pitchFamily="50" charset="-128"/>
                          <a:ea typeface="メイリオ" panose="020B0604030504040204" pitchFamily="50" charset="-128"/>
                        </a:rPr>
                        <a:t>。</a:t>
                      </a:r>
                      <a:r>
                        <a:rPr kumimoji="1" lang="en-US" altLang="ja-JP" sz="1700" b="1" dirty="0" smtClean="0">
                          <a:solidFill>
                            <a:schemeClr val="tx1"/>
                          </a:solidFill>
                          <a:latin typeface="メイリオ" panose="020B0604030504040204" pitchFamily="50" charset="-128"/>
                          <a:ea typeface="メイリオ" panose="020B0604030504040204" pitchFamily="50" charset="-128"/>
                        </a:rPr>
                        <a:t/>
                      </a:r>
                      <a:br>
                        <a:rPr kumimoji="1" lang="en-US" altLang="ja-JP" sz="1700" b="1" dirty="0" smtClean="0">
                          <a:solidFill>
                            <a:schemeClr val="tx1"/>
                          </a:solidFill>
                          <a:latin typeface="メイリオ" panose="020B0604030504040204" pitchFamily="50" charset="-128"/>
                          <a:ea typeface="メイリオ" panose="020B0604030504040204" pitchFamily="50" charset="-128"/>
                        </a:rPr>
                      </a:br>
                      <a:r>
                        <a:rPr kumimoji="1" lang="ja-JP" altLang="en-US" sz="1700" b="1" spc="120" baseline="0" dirty="0" smtClean="0">
                          <a:solidFill>
                            <a:schemeClr val="tx1"/>
                          </a:solidFill>
                          <a:latin typeface="メイリオ" panose="020B0604030504040204" pitchFamily="50" charset="-128"/>
                          <a:ea typeface="メイリオ" panose="020B0604030504040204" pitchFamily="50" charset="-128"/>
                        </a:rPr>
                        <a:t>私は給付金を受給できませんか</a:t>
                      </a:r>
                      <a:r>
                        <a:rPr kumimoji="1" lang="ja-JP" altLang="en-US" sz="1700" b="1" dirty="0" smtClean="0">
                          <a:solidFill>
                            <a:schemeClr val="tx1"/>
                          </a:solidFill>
                          <a:latin typeface="メイリオ" panose="020B0604030504040204" pitchFamily="50" charset="-128"/>
                          <a:ea typeface="メイリオ" panose="020B0604030504040204" pitchFamily="50" charset="-128"/>
                        </a:rPr>
                        <a:t>？</a:t>
                      </a:r>
                      <a:endParaRPr kumimoji="1" lang="ja-JP" altLang="en-US" sz="1700" b="1" dirty="0">
                        <a:solidFill>
                          <a:schemeClr val="tx1"/>
                        </a:solidFill>
                        <a:latin typeface="メイリオ" panose="020B0604030504040204" pitchFamily="50" charset="-128"/>
                        <a:ea typeface="メイリオ" panose="020B0604030504040204" pitchFamily="50" charset="-128"/>
                      </a:endParaRPr>
                    </a:p>
                  </a:txBody>
                  <a:tcPr marT="108000"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696686007"/>
                  </a:ext>
                </a:extLst>
              </a:tr>
              <a:tr h="370840">
                <a:tc>
                  <a:txBody>
                    <a:bodyPr/>
                    <a:lstStyle/>
                    <a:p>
                      <a:pPr>
                        <a:lnSpc>
                          <a:spcPct val="110000"/>
                        </a:lnSpc>
                      </a:pPr>
                      <a:r>
                        <a:rPr kumimoji="1" lang="ja-JP" altLang="en-US" sz="1500" dirty="0" smtClean="0">
                          <a:solidFill>
                            <a:schemeClr val="tx1"/>
                          </a:solidFill>
                          <a:latin typeface="メイリオ" panose="020B0604030504040204" pitchFamily="50" charset="-128"/>
                          <a:ea typeface="メイリオ" panose="020B0604030504040204" pitchFamily="50" charset="-128"/>
                        </a:rPr>
                        <a:t>Ａ</a:t>
                      </a:r>
                      <a:endParaRPr kumimoji="1" lang="ja-JP" altLang="en-US" sz="1500" dirty="0">
                        <a:solidFill>
                          <a:schemeClr val="tx1"/>
                        </a:solidFill>
                        <a:latin typeface="メイリオ" panose="020B0604030504040204" pitchFamily="50" charset="-128"/>
                        <a:ea typeface="メイリオ" panose="020B0604030504040204" pitchFamily="50" charset="-128"/>
                      </a:endParaRPr>
                    </a:p>
                  </a:txBody>
                  <a:tcPr marT="108000" marB="72000">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ja-JP" altLang="en-US" sz="1480" dirty="0" smtClean="0">
                          <a:solidFill>
                            <a:schemeClr val="tx1"/>
                          </a:solidFill>
                          <a:latin typeface="メイリオ" panose="020B0604030504040204" pitchFamily="50" charset="-128"/>
                          <a:ea typeface="メイリオ" panose="020B0604030504040204" pitchFamily="50" charset="-128"/>
                        </a:rPr>
                        <a:t>住民票がある世帯の方（配偶者等）が給付金を受給済の場合であっても、ご自身が要件（ＤＶ避難中であることの証明、収入要件）を満たせば、現在お住まいの市区町村から給付金を受給できます。</a:t>
                      </a:r>
                      <a:endParaRPr kumimoji="1" lang="ja-JP" altLang="en-US" sz="1480" dirty="0">
                        <a:solidFill>
                          <a:schemeClr val="tx1"/>
                        </a:solidFill>
                        <a:latin typeface="メイリオ" panose="020B0604030504040204" pitchFamily="50" charset="-128"/>
                        <a:ea typeface="メイリオ" panose="020B0604030504040204" pitchFamily="50" charset="-128"/>
                      </a:endParaRPr>
                    </a:p>
                  </a:txBody>
                  <a:tcPr marT="108000" marB="72000">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2980742"/>
                  </a:ext>
                </a:extLst>
              </a:tr>
            </a:tbl>
          </a:graphicData>
        </a:graphic>
      </p:graphicFrame>
      <p:sp>
        <p:nvSpPr>
          <p:cNvPr id="37" name="角丸四角形 36"/>
          <p:cNvSpPr/>
          <p:nvPr/>
        </p:nvSpPr>
        <p:spPr>
          <a:xfrm>
            <a:off x="45000" y="8574261"/>
            <a:ext cx="6768000" cy="1275942"/>
          </a:xfrm>
          <a:prstGeom prst="roundRect">
            <a:avLst>
              <a:gd name="adj" fmla="val 0"/>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nSpc>
                <a:spcPct val="110000"/>
              </a:lnSpc>
            </a:pPr>
            <a:r>
              <a:rPr kumimoji="1" lang="ja-JP" altLang="en-US" sz="1400" dirty="0" smtClean="0">
                <a:solidFill>
                  <a:schemeClr val="tx1"/>
                </a:solidFill>
                <a:latin typeface="メイリオ" panose="020B0604030504040204" pitchFamily="50" charset="-128"/>
                <a:ea typeface="メイリオ" panose="020B0604030504040204" pitchFamily="50" charset="-128"/>
              </a:rPr>
              <a:t>　　　　</a:t>
            </a:r>
            <a:r>
              <a:rPr kumimoji="1" lang="ja-JP" altLang="en-US" sz="1400" dirty="0">
                <a:solidFill>
                  <a:schemeClr val="tx1"/>
                </a:solidFill>
                <a:latin typeface="メイリオ" panose="020B0604030504040204" pitchFamily="50" charset="-128"/>
                <a:ea typeface="メイリオ" panose="020B0604030504040204" pitchFamily="50" charset="-128"/>
              </a:rPr>
              <a:t>電力・ガス・食料品等価格高騰緊急支援給付金の</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pPr>
              <a:lnSpc>
                <a:spcPct val="110000"/>
              </a:lnSpc>
            </a:pPr>
            <a:r>
              <a:rPr kumimoji="1" lang="ja-JP" altLang="en-US" sz="1600" dirty="0" smtClean="0">
                <a:solidFill>
                  <a:srgbClr val="FF0000"/>
                </a:solidFill>
                <a:latin typeface="メイリオ" panose="020B0604030504040204" pitchFamily="50" charset="-128"/>
                <a:ea typeface="メイリオ" panose="020B0604030504040204" pitchFamily="50" charset="-128"/>
              </a:rPr>
              <a:t>　　　</a:t>
            </a:r>
            <a:r>
              <a:rPr kumimoji="1" lang="ja-JP" altLang="en-US" sz="1600" b="1" dirty="0" smtClean="0">
                <a:solidFill>
                  <a:srgbClr val="FF0000"/>
                </a:solidFill>
                <a:latin typeface="メイリオ" panose="020B0604030504040204" pitchFamily="50" charset="-128"/>
                <a:ea typeface="メイリオ" panose="020B0604030504040204" pitchFamily="50" charset="-128"/>
              </a:rPr>
              <a:t>「振り込め詐欺」や「個人情報の詐取」</a:t>
            </a:r>
            <a:r>
              <a:rPr kumimoji="1" lang="ja-JP" altLang="en-US" sz="1400" dirty="0" smtClean="0">
                <a:solidFill>
                  <a:schemeClr val="tx1"/>
                </a:solidFill>
                <a:latin typeface="メイリオ" panose="020B0604030504040204" pitchFamily="50" charset="-128"/>
                <a:ea typeface="メイリオ" panose="020B0604030504040204" pitchFamily="50" charset="-128"/>
              </a:rPr>
              <a:t>にご注意ください！</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pPr>
              <a:lnSpc>
                <a:spcPct val="110000"/>
              </a:lnSpc>
              <a:spcBef>
                <a:spcPts val="600"/>
              </a:spcBef>
            </a:pPr>
            <a:r>
              <a:rPr kumimoji="1" lang="ja-JP" altLang="en-US" sz="1200" dirty="0" smtClean="0">
                <a:solidFill>
                  <a:schemeClr val="tx1"/>
                </a:solidFill>
                <a:latin typeface="メイリオ" panose="020B0604030504040204" pitchFamily="50" charset="-128"/>
                <a:ea typeface="メイリオ" panose="020B0604030504040204" pitchFamily="50" charset="-128"/>
              </a:rPr>
              <a:t>自宅や職場などに都道府県・市区町村や国</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の職員</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などをかたる不審な電話や郵便があった場合は、お住まいの市区町村や最寄りの警察署か警察相談専用電話</a:t>
            </a:r>
            <a:r>
              <a:rPr kumimoji="1" lang="en-US" altLang="ja-JP" sz="1200" dirty="0" smtClean="0">
                <a:solidFill>
                  <a:schemeClr val="tx1"/>
                </a:solidFill>
                <a:latin typeface="メイリオ" panose="020B0604030504040204" pitchFamily="50" charset="-128"/>
                <a:ea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rPr>
              <a:t>＃</a:t>
            </a:r>
            <a:r>
              <a:rPr kumimoji="1" lang="en-US" altLang="ja-JP" sz="1200" dirty="0" smtClean="0">
                <a:solidFill>
                  <a:schemeClr val="tx1"/>
                </a:solidFill>
                <a:latin typeface="メイリオ" panose="020B0604030504040204" pitchFamily="50" charset="-128"/>
                <a:ea typeface="メイリオ" panose="020B0604030504040204" pitchFamily="50" charset="-128"/>
              </a:rPr>
              <a:t>9110)</a:t>
            </a:r>
            <a:r>
              <a:rPr kumimoji="1" lang="ja-JP" altLang="en-US" sz="1200" dirty="0" smtClean="0">
                <a:solidFill>
                  <a:schemeClr val="tx1"/>
                </a:solidFill>
                <a:latin typeface="メイリオ" panose="020B0604030504040204" pitchFamily="50" charset="-128"/>
                <a:ea typeface="メイリオ" panose="020B0604030504040204" pitchFamily="50" charset="-128"/>
              </a:rPr>
              <a:t>にご連絡ください。</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p:txBody>
      </p:sp>
      <p:sp>
        <p:nvSpPr>
          <p:cNvPr id="38" name="楕円 37"/>
          <p:cNvSpPr/>
          <p:nvPr/>
        </p:nvSpPr>
        <p:spPr>
          <a:xfrm>
            <a:off x="183278" y="8702121"/>
            <a:ext cx="540000" cy="54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155142" y="8671347"/>
            <a:ext cx="595035" cy="584775"/>
          </a:xfrm>
          <a:prstGeom prst="rect">
            <a:avLst/>
          </a:prstGeom>
        </p:spPr>
        <p:txBody>
          <a:bodyPr wrap="none">
            <a:spAutoFit/>
          </a:bodyPr>
          <a:lstStyle/>
          <a:p>
            <a:r>
              <a:rPr kumimoji="1" lang="ja-JP" altLang="en-US" sz="3200" b="1" dirty="0">
                <a:solidFill>
                  <a:schemeClr val="bg1"/>
                </a:solidFill>
                <a:latin typeface="HGP創英角ｺﾞｼｯｸUB" panose="020B0900000000000000" pitchFamily="50" charset="-128"/>
                <a:ea typeface="HGP創英角ｺﾞｼｯｸUB" panose="020B0900000000000000" pitchFamily="50" charset="-128"/>
              </a:rPr>
              <a:t>！</a:t>
            </a:r>
          </a:p>
        </p:txBody>
      </p:sp>
      <p:pic>
        <p:nvPicPr>
          <p:cNvPr id="40" name="図 39"/>
          <p:cNvPicPr>
            <a:picLocks noChangeAspect="1"/>
          </p:cNvPicPr>
          <p:nvPr/>
        </p:nvPicPr>
        <p:blipFill>
          <a:blip r:embed="rId3">
            <a:clrChange>
              <a:clrFrom>
                <a:srgbClr val="FFFFFF"/>
              </a:clrFrom>
              <a:clrTo>
                <a:srgbClr val="FFFFFF">
                  <a:alpha val="0"/>
                </a:srgbClr>
              </a:clrTo>
            </a:clrChange>
          </a:blip>
          <a:stretch>
            <a:fillRect/>
          </a:stretch>
        </p:blipFill>
        <p:spPr>
          <a:xfrm>
            <a:off x="5916062" y="8544168"/>
            <a:ext cx="766267" cy="765174"/>
          </a:xfrm>
          <a:prstGeom prst="rect">
            <a:avLst/>
          </a:prstGeom>
        </p:spPr>
      </p:pic>
      <p:pic>
        <p:nvPicPr>
          <p:cNvPr id="41" name="図 40"/>
          <p:cNvPicPr>
            <a:picLocks noChangeAspect="1"/>
          </p:cNvPicPr>
          <p:nvPr/>
        </p:nvPicPr>
        <p:blipFill>
          <a:blip r:embed="rId4">
            <a:clrChange>
              <a:clrFrom>
                <a:srgbClr val="FFFFFF"/>
              </a:clrFrom>
              <a:clrTo>
                <a:srgbClr val="FFFFFF">
                  <a:alpha val="0"/>
                </a:srgbClr>
              </a:clrTo>
            </a:clrChange>
          </a:blip>
          <a:stretch>
            <a:fillRect/>
          </a:stretch>
        </p:blipFill>
        <p:spPr>
          <a:xfrm>
            <a:off x="6147627" y="8882200"/>
            <a:ext cx="612000" cy="611046"/>
          </a:xfrm>
          <a:prstGeom prst="rect">
            <a:avLst/>
          </a:prstGeom>
        </p:spPr>
      </p:pic>
      <p:graphicFrame>
        <p:nvGraphicFramePr>
          <p:cNvPr id="42" name="表 41"/>
          <p:cNvGraphicFramePr>
            <a:graphicFrameLocks noGrp="1"/>
          </p:cNvGraphicFramePr>
          <p:nvPr>
            <p:extLst>
              <p:ext uri="{D42A27DB-BD31-4B8C-83A1-F6EECF244321}">
                <p14:modId xmlns:p14="http://schemas.microsoft.com/office/powerpoint/2010/main" val="906036603"/>
              </p:ext>
            </p:extLst>
          </p:nvPr>
        </p:nvGraphicFramePr>
        <p:xfrm>
          <a:off x="243000" y="4722540"/>
          <a:ext cx="6372000" cy="1694961"/>
        </p:xfrm>
        <a:graphic>
          <a:graphicData uri="http://schemas.openxmlformats.org/drawingml/2006/table">
            <a:tbl>
              <a:tblPr bandRow="1">
                <a:tableStyleId>{5C22544A-7EE6-4342-B048-85BDC9FD1C3A}</a:tableStyleId>
              </a:tblPr>
              <a:tblGrid>
                <a:gridCol w="432000">
                  <a:extLst>
                    <a:ext uri="{9D8B030D-6E8A-4147-A177-3AD203B41FA5}">
                      <a16:colId xmlns:a16="http://schemas.microsoft.com/office/drawing/2014/main" val="444577679"/>
                    </a:ext>
                  </a:extLst>
                </a:gridCol>
                <a:gridCol w="5940000">
                  <a:extLst>
                    <a:ext uri="{9D8B030D-6E8A-4147-A177-3AD203B41FA5}">
                      <a16:colId xmlns:a16="http://schemas.microsoft.com/office/drawing/2014/main" val="1666635285"/>
                    </a:ext>
                  </a:extLst>
                </a:gridCol>
              </a:tblGrid>
              <a:tr h="370840">
                <a:tc>
                  <a:txBody>
                    <a:bodyPr/>
                    <a:lstStyle/>
                    <a:p>
                      <a:pPr>
                        <a:lnSpc>
                          <a:spcPct val="110000"/>
                        </a:lnSpc>
                      </a:pPr>
                      <a:r>
                        <a:rPr kumimoji="1" lang="ja-JP" altLang="en-US" sz="1800" b="1" dirty="0" smtClean="0">
                          <a:solidFill>
                            <a:schemeClr val="tx1"/>
                          </a:solidFill>
                          <a:latin typeface="メイリオ" panose="020B0604030504040204" pitchFamily="50" charset="-128"/>
                          <a:ea typeface="メイリオ" panose="020B0604030504040204" pitchFamily="50" charset="-128"/>
                        </a:rPr>
                        <a:t>Ｑ</a:t>
                      </a:r>
                      <a:endParaRPr kumimoji="1" lang="ja-JP" altLang="en-US" sz="1800" b="1" dirty="0">
                        <a:solidFill>
                          <a:schemeClr val="tx1"/>
                        </a:solidFill>
                        <a:latin typeface="メイリオ" panose="020B0604030504040204" pitchFamily="50" charset="-128"/>
                        <a:ea typeface="メイリオ" panose="020B0604030504040204" pitchFamily="50" charset="-128"/>
                      </a:endParaRPr>
                    </a:p>
                  </a:txBody>
                  <a:tcPr marT="108000"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marL="0" marR="0" lvl="0" indent="0" algn="l" defTabSz="685800" rtl="0" eaLnBrk="1" fontAlgn="auto" latinLnBrk="0" hangingPunct="1">
                        <a:lnSpc>
                          <a:spcPct val="114000"/>
                        </a:lnSpc>
                        <a:spcBef>
                          <a:spcPts val="0"/>
                        </a:spcBef>
                        <a:spcAft>
                          <a:spcPts val="0"/>
                        </a:spcAft>
                        <a:buClrTx/>
                        <a:buSzTx/>
                        <a:buFontTx/>
                        <a:buNone/>
                        <a:tabLst/>
                        <a:defRPr/>
                      </a:pPr>
                      <a:r>
                        <a:rPr kumimoji="1" lang="ja-JP" altLang="en-US" sz="1700" b="1" spc="120" baseline="0" dirty="0" smtClean="0">
                          <a:solidFill>
                            <a:schemeClr val="tx1"/>
                          </a:solidFill>
                          <a:latin typeface="メイリオ" panose="020B0604030504040204" pitchFamily="50" charset="-128"/>
                          <a:ea typeface="メイリオ" panose="020B0604030504040204" pitchFamily="50" charset="-128"/>
                        </a:rPr>
                        <a:t>配偶者からＤＶを受け避難しています</a:t>
                      </a:r>
                      <a:r>
                        <a:rPr kumimoji="1" lang="ja-JP" altLang="en-US" sz="1700" b="1" dirty="0" smtClean="0">
                          <a:solidFill>
                            <a:schemeClr val="tx1"/>
                          </a:solidFill>
                          <a:latin typeface="メイリオ" panose="020B0604030504040204" pitchFamily="50" charset="-128"/>
                          <a:ea typeface="メイリオ" panose="020B0604030504040204" pitchFamily="50" charset="-128"/>
                        </a:rPr>
                        <a:t>。</a:t>
                      </a:r>
                    </a:p>
                    <a:p>
                      <a:pPr marL="0" marR="0" lvl="0" indent="0" algn="l" defTabSz="685800" rtl="0" eaLnBrk="1" fontAlgn="auto" latinLnBrk="0" hangingPunct="1">
                        <a:lnSpc>
                          <a:spcPct val="114000"/>
                        </a:lnSpc>
                        <a:spcBef>
                          <a:spcPts val="0"/>
                        </a:spcBef>
                        <a:spcAft>
                          <a:spcPts val="0"/>
                        </a:spcAft>
                        <a:buClrTx/>
                        <a:buSzTx/>
                        <a:buFontTx/>
                        <a:buNone/>
                        <a:tabLst/>
                        <a:defRPr/>
                      </a:pPr>
                      <a:r>
                        <a:rPr kumimoji="1" lang="ja-JP" altLang="en-US" sz="1700" b="1" spc="80" baseline="0" dirty="0" smtClean="0">
                          <a:solidFill>
                            <a:schemeClr val="tx1"/>
                          </a:solidFill>
                          <a:latin typeface="メイリオ" panose="020B0604030504040204" pitchFamily="50" charset="-128"/>
                          <a:ea typeface="メイリオ" panose="020B0604030504040204" pitchFamily="50" charset="-128"/>
                        </a:rPr>
                        <a:t>配偶者の扶養に入っている場合</a:t>
                      </a:r>
                      <a:r>
                        <a:rPr kumimoji="1" lang="ja-JP" altLang="en-US" sz="1700" b="1" dirty="0" smtClean="0">
                          <a:solidFill>
                            <a:schemeClr val="tx1"/>
                          </a:solidFill>
                          <a:latin typeface="メイリオ" panose="020B0604030504040204" pitchFamily="50" charset="-128"/>
                          <a:ea typeface="メイリオ" panose="020B0604030504040204" pitchFamily="50" charset="-128"/>
                        </a:rPr>
                        <a:t>、</a:t>
                      </a:r>
                      <a:r>
                        <a:rPr kumimoji="1" lang="ja-JP" altLang="en-US" sz="1700" b="1" spc="80" baseline="0" dirty="0" smtClean="0">
                          <a:solidFill>
                            <a:schemeClr val="tx1"/>
                          </a:solidFill>
                          <a:latin typeface="メイリオ" panose="020B0604030504040204" pitchFamily="50" charset="-128"/>
                          <a:ea typeface="メイリオ" panose="020B0604030504040204" pitchFamily="50" charset="-128"/>
                        </a:rPr>
                        <a:t>受給できますか</a:t>
                      </a:r>
                      <a:r>
                        <a:rPr kumimoji="1" lang="ja-JP" altLang="en-US" sz="1700" b="1" dirty="0" smtClean="0">
                          <a:solidFill>
                            <a:schemeClr val="tx1"/>
                          </a:solidFill>
                          <a:latin typeface="メイリオ" panose="020B0604030504040204" pitchFamily="50" charset="-128"/>
                          <a:ea typeface="メイリオ" panose="020B0604030504040204" pitchFamily="50" charset="-128"/>
                        </a:rPr>
                        <a:t>？</a:t>
                      </a:r>
                      <a:endParaRPr kumimoji="1" lang="ja-JP" altLang="en-US" sz="1700" b="1" dirty="0">
                        <a:solidFill>
                          <a:schemeClr val="tx1"/>
                        </a:solidFill>
                        <a:latin typeface="メイリオ" panose="020B0604030504040204" pitchFamily="50" charset="-128"/>
                        <a:ea typeface="メイリオ" panose="020B0604030504040204" pitchFamily="50" charset="-128"/>
                      </a:endParaRPr>
                    </a:p>
                  </a:txBody>
                  <a:tcPr marT="108000"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696686007"/>
                  </a:ext>
                </a:extLst>
              </a:tr>
              <a:tr h="370840">
                <a:tc>
                  <a:txBody>
                    <a:bodyPr/>
                    <a:lstStyle/>
                    <a:p>
                      <a:pPr>
                        <a:lnSpc>
                          <a:spcPct val="110000"/>
                        </a:lnSpc>
                      </a:pPr>
                      <a:r>
                        <a:rPr kumimoji="1" lang="ja-JP" altLang="en-US" sz="1500" dirty="0" smtClean="0">
                          <a:solidFill>
                            <a:schemeClr val="tx1"/>
                          </a:solidFill>
                          <a:latin typeface="メイリオ" panose="020B0604030504040204" pitchFamily="50" charset="-128"/>
                          <a:ea typeface="メイリオ" panose="020B0604030504040204" pitchFamily="50" charset="-128"/>
                        </a:rPr>
                        <a:t>Ａ</a:t>
                      </a:r>
                      <a:endParaRPr kumimoji="1" lang="ja-JP" altLang="en-US" sz="1500" dirty="0">
                        <a:solidFill>
                          <a:schemeClr val="tx1"/>
                        </a:solidFill>
                        <a:latin typeface="メイリオ" panose="020B0604030504040204" pitchFamily="50" charset="-128"/>
                        <a:ea typeface="メイリオ" panose="020B0604030504040204" pitchFamily="50" charset="-128"/>
                      </a:endParaRPr>
                    </a:p>
                  </a:txBody>
                  <a:tcPr marT="108000" marB="72000">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ja-JP" altLang="en-US" sz="1480" dirty="0" smtClean="0">
                          <a:solidFill>
                            <a:schemeClr val="tx1"/>
                          </a:solidFill>
                          <a:latin typeface="メイリオ" panose="020B0604030504040204" pitchFamily="50" charset="-128"/>
                          <a:ea typeface="メイリオ" panose="020B0604030504040204" pitchFamily="50" charset="-128"/>
                        </a:rPr>
                        <a:t>配偶者の扶養に入っている場合でも、ＤＶ等避難者は独立した生計を立てている者とみなし、ご自身の収入が住民税非課税世帯相当である場合には受給できます。</a:t>
                      </a:r>
                    </a:p>
                  </a:txBody>
                  <a:tcPr marT="108000" marB="72000">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2980742"/>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085625367"/>
              </p:ext>
            </p:extLst>
          </p:nvPr>
        </p:nvGraphicFramePr>
        <p:xfrm>
          <a:off x="243000" y="6548373"/>
          <a:ext cx="6372000" cy="1696104"/>
        </p:xfrm>
        <a:graphic>
          <a:graphicData uri="http://schemas.openxmlformats.org/drawingml/2006/table">
            <a:tbl>
              <a:tblPr bandRow="1">
                <a:tableStyleId>{5C22544A-7EE6-4342-B048-85BDC9FD1C3A}</a:tableStyleId>
              </a:tblPr>
              <a:tblGrid>
                <a:gridCol w="432000">
                  <a:extLst>
                    <a:ext uri="{9D8B030D-6E8A-4147-A177-3AD203B41FA5}">
                      <a16:colId xmlns:a16="http://schemas.microsoft.com/office/drawing/2014/main" val="444577679"/>
                    </a:ext>
                  </a:extLst>
                </a:gridCol>
                <a:gridCol w="5940000">
                  <a:extLst>
                    <a:ext uri="{9D8B030D-6E8A-4147-A177-3AD203B41FA5}">
                      <a16:colId xmlns:a16="http://schemas.microsoft.com/office/drawing/2014/main" val="1666635285"/>
                    </a:ext>
                  </a:extLst>
                </a:gridCol>
              </a:tblGrid>
              <a:tr h="370840">
                <a:tc>
                  <a:txBody>
                    <a:bodyPr/>
                    <a:lstStyle/>
                    <a:p>
                      <a:pPr>
                        <a:lnSpc>
                          <a:spcPct val="110000"/>
                        </a:lnSpc>
                      </a:pPr>
                      <a:r>
                        <a:rPr kumimoji="1" lang="ja-JP" altLang="en-US" sz="1800" b="1" dirty="0" smtClean="0">
                          <a:solidFill>
                            <a:schemeClr val="tx1"/>
                          </a:solidFill>
                          <a:latin typeface="メイリオ" panose="020B0604030504040204" pitchFamily="50" charset="-128"/>
                          <a:ea typeface="メイリオ" panose="020B0604030504040204" pitchFamily="50" charset="-128"/>
                        </a:rPr>
                        <a:t>Ｑ</a:t>
                      </a:r>
                      <a:endParaRPr kumimoji="1" lang="ja-JP" altLang="en-US" sz="1800" b="1" dirty="0">
                        <a:solidFill>
                          <a:schemeClr val="tx1"/>
                        </a:solidFill>
                        <a:latin typeface="メイリオ" panose="020B0604030504040204" pitchFamily="50" charset="-128"/>
                        <a:ea typeface="メイリオ" panose="020B0604030504040204" pitchFamily="50" charset="-128"/>
                      </a:endParaRPr>
                    </a:p>
                  </a:txBody>
                  <a:tcPr marT="108000"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marL="0" marR="0" lvl="0" indent="0" algn="l" defTabSz="685800" rtl="0" eaLnBrk="1" fontAlgn="auto" latinLnBrk="0" hangingPunct="1">
                        <a:lnSpc>
                          <a:spcPct val="114000"/>
                        </a:lnSpc>
                        <a:spcBef>
                          <a:spcPts val="0"/>
                        </a:spcBef>
                        <a:spcAft>
                          <a:spcPts val="0"/>
                        </a:spcAft>
                        <a:buClrTx/>
                        <a:buSzTx/>
                        <a:buFontTx/>
                        <a:buNone/>
                        <a:tabLst/>
                        <a:defRPr/>
                      </a:pPr>
                      <a:r>
                        <a:rPr kumimoji="1" lang="ja-JP" altLang="en-US" sz="1700" b="1" spc="120" baseline="0" dirty="0" smtClean="0">
                          <a:solidFill>
                            <a:schemeClr val="tx1"/>
                          </a:solidFill>
                          <a:latin typeface="メイリオ" panose="020B0604030504040204" pitchFamily="50" charset="-128"/>
                          <a:ea typeface="メイリオ" panose="020B0604030504040204" pitchFamily="50" charset="-128"/>
                        </a:rPr>
                        <a:t>現在の住まいで受給するためには</a:t>
                      </a:r>
                      <a:r>
                        <a:rPr kumimoji="1" lang="ja-JP" altLang="en-US" sz="1700" b="1" dirty="0" smtClean="0">
                          <a:solidFill>
                            <a:schemeClr val="tx1"/>
                          </a:solidFill>
                          <a:latin typeface="メイリオ" panose="020B0604030504040204" pitchFamily="50" charset="-128"/>
                          <a:ea typeface="メイリオ" panose="020B0604030504040204" pitchFamily="50" charset="-128"/>
                        </a:rPr>
                        <a:t>、</a:t>
                      </a:r>
                      <a:r>
                        <a:rPr kumimoji="1" lang="en-US" altLang="ja-JP" sz="1700" b="1" dirty="0" smtClean="0">
                          <a:solidFill>
                            <a:schemeClr val="tx1"/>
                          </a:solidFill>
                          <a:latin typeface="メイリオ" panose="020B0604030504040204" pitchFamily="50" charset="-128"/>
                          <a:ea typeface="メイリオ" panose="020B0604030504040204" pitchFamily="50" charset="-128"/>
                        </a:rPr>
                        <a:t/>
                      </a:r>
                      <a:br>
                        <a:rPr kumimoji="1" lang="en-US" altLang="ja-JP" sz="1700" b="1" dirty="0" smtClean="0">
                          <a:solidFill>
                            <a:schemeClr val="tx1"/>
                          </a:solidFill>
                          <a:latin typeface="メイリオ" panose="020B0604030504040204" pitchFamily="50" charset="-128"/>
                          <a:ea typeface="メイリオ" panose="020B0604030504040204" pitchFamily="50" charset="-128"/>
                        </a:rPr>
                      </a:br>
                      <a:r>
                        <a:rPr kumimoji="1" lang="ja-JP" altLang="en-US" sz="1700" b="1" spc="120" baseline="0" dirty="0" smtClean="0">
                          <a:solidFill>
                            <a:schemeClr val="tx1"/>
                          </a:solidFill>
                          <a:latin typeface="メイリオ" panose="020B0604030504040204" pitchFamily="50" charset="-128"/>
                          <a:ea typeface="メイリオ" panose="020B0604030504040204" pitchFamily="50" charset="-128"/>
                        </a:rPr>
                        <a:t>どのような手続きが必要ですか</a:t>
                      </a:r>
                      <a:r>
                        <a:rPr kumimoji="1" lang="ja-JP" altLang="en-US" sz="1700" b="1" dirty="0" smtClean="0">
                          <a:solidFill>
                            <a:schemeClr val="tx1"/>
                          </a:solidFill>
                          <a:latin typeface="メイリオ" panose="020B0604030504040204" pitchFamily="50" charset="-128"/>
                          <a:ea typeface="メイリオ" panose="020B0604030504040204" pitchFamily="50" charset="-128"/>
                        </a:rPr>
                        <a:t>？</a:t>
                      </a:r>
                      <a:endParaRPr kumimoji="1" lang="ja-JP" altLang="en-US" sz="1700" b="1" dirty="0">
                        <a:solidFill>
                          <a:schemeClr val="tx1"/>
                        </a:solidFill>
                        <a:latin typeface="メイリオ" panose="020B0604030504040204" pitchFamily="50" charset="-128"/>
                        <a:ea typeface="メイリオ" panose="020B0604030504040204" pitchFamily="50" charset="-128"/>
                      </a:endParaRPr>
                    </a:p>
                  </a:txBody>
                  <a:tcPr marT="108000"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696686007"/>
                  </a:ext>
                </a:extLst>
              </a:tr>
              <a:tr h="370840">
                <a:tc>
                  <a:txBody>
                    <a:bodyPr/>
                    <a:lstStyle/>
                    <a:p>
                      <a:pPr>
                        <a:lnSpc>
                          <a:spcPct val="110000"/>
                        </a:lnSpc>
                      </a:pPr>
                      <a:r>
                        <a:rPr kumimoji="1" lang="ja-JP" altLang="en-US" sz="1500" dirty="0" smtClean="0">
                          <a:solidFill>
                            <a:schemeClr val="tx1"/>
                          </a:solidFill>
                          <a:latin typeface="メイリオ" panose="020B0604030504040204" pitchFamily="50" charset="-128"/>
                          <a:ea typeface="メイリオ" panose="020B0604030504040204" pitchFamily="50" charset="-128"/>
                        </a:rPr>
                        <a:t>Ａ</a:t>
                      </a:r>
                      <a:endParaRPr kumimoji="1" lang="ja-JP" altLang="en-US" sz="1500" dirty="0">
                        <a:solidFill>
                          <a:schemeClr val="tx1"/>
                        </a:solidFill>
                        <a:latin typeface="メイリオ" panose="020B0604030504040204" pitchFamily="50" charset="-128"/>
                        <a:ea typeface="メイリオ" panose="020B0604030504040204" pitchFamily="50" charset="-128"/>
                      </a:endParaRPr>
                    </a:p>
                  </a:txBody>
                  <a:tcPr marT="108000" marB="72000">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ja-JP" altLang="en-US" sz="1482" dirty="0" smtClean="0">
                          <a:solidFill>
                            <a:schemeClr val="tx1"/>
                          </a:solidFill>
                          <a:latin typeface="メイリオ" panose="020B0604030504040204" pitchFamily="50" charset="-128"/>
                          <a:ea typeface="メイリオ" panose="020B0604030504040204" pitchFamily="50" charset="-128"/>
                        </a:rPr>
                        <a:t>現在お住まいの市区町村にご連絡いただき、</a:t>
                      </a:r>
                      <a:r>
                        <a:rPr lang="en-US" altLang="ja-JP" sz="1482" dirty="0" smtClean="0">
                          <a:solidFill>
                            <a:schemeClr val="tx1"/>
                          </a:solidFill>
                          <a:latin typeface="メイリオ" panose="020B0604030504040204" pitchFamily="50" charset="-128"/>
                          <a:ea typeface="メイリオ" panose="020B0604030504040204" pitchFamily="50" charset="-128"/>
                        </a:rPr>
                        <a:t>｢</a:t>
                      </a:r>
                      <a:r>
                        <a:rPr lang="ja-JP" altLang="en-US" sz="1482" dirty="0" smtClean="0">
                          <a:solidFill>
                            <a:schemeClr val="tx1"/>
                          </a:solidFill>
                          <a:latin typeface="メイリオ" panose="020B0604030504040204" pitchFamily="50" charset="-128"/>
                          <a:ea typeface="メイリオ" panose="020B0604030504040204" pitchFamily="50" charset="-128"/>
                        </a:rPr>
                        <a:t>配偶者からの暴力を理由に避難している旨の申出書</a:t>
                      </a:r>
                      <a:r>
                        <a:rPr lang="en-US" altLang="ja-JP" sz="1482" dirty="0" smtClean="0">
                          <a:solidFill>
                            <a:schemeClr val="tx1"/>
                          </a:solidFill>
                          <a:latin typeface="メイリオ" panose="020B0604030504040204" pitchFamily="50" charset="-128"/>
                          <a:ea typeface="メイリオ" panose="020B0604030504040204" pitchFamily="50" charset="-128"/>
                        </a:rPr>
                        <a:t>｣</a:t>
                      </a:r>
                      <a:r>
                        <a:rPr lang="ja-JP" altLang="en-US" sz="1482" dirty="0" smtClean="0">
                          <a:solidFill>
                            <a:schemeClr val="tx1"/>
                          </a:solidFill>
                          <a:latin typeface="メイリオ" panose="020B0604030504040204" pitchFamily="50" charset="-128"/>
                          <a:ea typeface="メイリオ" panose="020B0604030504040204" pitchFamily="50" charset="-128"/>
                        </a:rPr>
                        <a:t>と「電力・ガス・食料品等価格高騰緊急支援給付金申請書</a:t>
                      </a:r>
                      <a:r>
                        <a:rPr lang="en-US" altLang="ja-JP" sz="1482" dirty="0" smtClean="0">
                          <a:solidFill>
                            <a:schemeClr val="tx1"/>
                          </a:solidFill>
                          <a:latin typeface="メイリオ" panose="020B0604030504040204" pitchFamily="50" charset="-128"/>
                          <a:ea typeface="メイリオ" panose="020B0604030504040204" pitchFamily="50" charset="-128"/>
                        </a:rPr>
                        <a:t>｣</a:t>
                      </a:r>
                      <a:r>
                        <a:rPr lang="ja-JP" altLang="en-US" sz="1482" dirty="0" err="1" smtClean="0">
                          <a:solidFill>
                            <a:schemeClr val="tx1"/>
                          </a:solidFill>
                          <a:latin typeface="メイリオ" panose="020B0604030504040204" pitchFamily="50" charset="-128"/>
                          <a:ea typeface="メイリオ" panose="020B0604030504040204" pitchFamily="50" charset="-128"/>
                        </a:rPr>
                        <a:t>をご提</a:t>
                      </a:r>
                      <a:r>
                        <a:rPr lang="ja-JP" altLang="en-US" sz="1482" dirty="0" smtClean="0">
                          <a:solidFill>
                            <a:schemeClr val="tx1"/>
                          </a:solidFill>
                          <a:latin typeface="メイリオ" panose="020B0604030504040204" pitchFamily="50" charset="-128"/>
                          <a:ea typeface="メイリオ" panose="020B0604030504040204" pitchFamily="50" charset="-128"/>
                        </a:rPr>
                        <a:t>出ください。</a:t>
                      </a:r>
                      <a:endParaRPr kumimoji="1" lang="ja-JP" altLang="en-US" sz="1482" dirty="0">
                        <a:solidFill>
                          <a:schemeClr val="tx1"/>
                        </a:solidFill>
                        <a:latin typeface="メイリオ" panose="020B0604030504040204" pitchFamily="50" charset="-128"/>
                        <a:ea typeface="メイリオ" panose="020B0604030504040204" pitchFamily="50" charset="-128"/>
                      </a:endParaRPr>
                    </a:p>
                  </a:txBody>
                  <a:tcPr marT="108000" marB="72000">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2980742"/>
                  </a:ext>
                </a:extLst>
              </a:tr>
            </a:tbl>
          </a:graphicData>
        </a:graphic>
      </p:graphicFrame>
      <p:sp>
        <p:nvSpPr>
          <p:cNvPr id="44" name="正方形/長方形 43"/>
          <p:cNvSpPr/>
          <p:nvPr/>
        </p:nvSpPr>
        <p:spPr>
          <a:xfrm>
            <a:off x="39600" y="36000"/>
            <a:ext cx="6818400" cy="288000"/>
          </a:xfrm>
          <a:prstGeom prst="rect">
            <a:avLst/>
          </a:prstGeom>
          <a:solidFill>
            <a:schemeClr val="accent6">
              <a:lumMod val="60000"/>
              <a:lumOff val="40000"/>
            </a:schemeClr>
          </a:solid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45" name="正方形/長方形 44"/>
          <p:cNvSpPr/>
          <p:nvPr/>
        </p:nvSpPr>
        <p:spPr>
          <a:xfrm>
            <a:off x="234000" y="36000"/>
            <a:ext cx="6624000" cy="288000"/>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b="1" spc="200" dirty="0" smtClean="0">
                <a:solidFill>
                  <a:schemeClr val="bg1"/>
                </a:solidFill>
                <a:latin typeface="メイリオ" panose="020B0604030504040204" pitchFamily="50" charset="-128"/>
                <a:ea typeface="メイリオ" panose="020B0604030504040204" pitchFamily="50" charset="-128"/>
              </a:rPr>
              <a:t>手続き・支給要件・必要書類等</a:t>
            </a:r>
            <a:endParaRPr kumimoji="1" lang="ja-JP" altLang="en-US" b="1" spc="200" dirty="0">
              <a:solidFill>
                <a:schemeClr val="bg1"/>
              </a:solidFill>
              <a:latin typeface="メイリオ" panose="020B0604030504040204" pitchFamily="50" charset="-128"/>
              <a:ea typeface="メイリオ" panose="020B0604030504040204" pitchFamily="50" charset="-128"/>
            </a:endParaRPr>
          </a:p>
        </p:txBody>
      </p:sp>
      <p:sp>
        <p:nvSpPr>
          <p:cNvPr id="48" name="正方形/長方形 47"/>
          <p:cNvSpPr/>
          <p:nvPr/>
        </p:nvSpPr>
        <p:spPr>
          <a:xfrm>
            <a:off x="215640" y="514443"/>
            <a:ext cx="6523839" cy="59862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nSpc>
                <a:spcPct val="120000"/>
              </a:lnSpc>
            </a:pPr>
            <a:r>
              <a:rPr kumimoji="1" lang="ja-JP" altLang="en-US" sz="1400" b="1" dirty="0">
                <a:solidFill>
                  <a:srgbClr val="548235"/>
                </a:solidFill>
                <a:latin typeface="メイリオ" panose="020B0604030504040204" pitchFamily="50" charset="-128"/>
                <a:ea typeface="メイリオ" panose="020B0604030504040204" pitchFamily="50" charset="-128"/>
              </a:rPr>
              <a:t>以下のＱ＆Ａを参考に、必要な書類をご用意の上、手続きください。</a:t>
            </a:r>
          </a:p>
          <a:p>
            <a:pPr>
              <a:lnSpc>
                <a:spcPct val="120000"/>
              </a:lnSpc>
            </a:pPr>
            <a:r>
              <a:rPr kumimoji="1" lang="ja-JP" altLang="en-US" sz="1400" b="1" dirty="0">
                <a:solidFill>
                  <a:srgbClr val="548235"/>
                </a:solidFill>
                <a:latin typeface="メイリオ" panose="020B0604030504040204" pitchFamily="50" charset="-128"/>
                <a:ea typeface="メイリオ" panose="020B0604030504040204" pitchFamily="50" charset="-128"/>
              </a:rPr>
              <a:t>ご不明な点は、現在お住まいの市区町村の給付金担当窓口にご相談ください。</a:t>
            </a:r>
          </a:p>
        </p:txBody>
      </p:sp>
    </p:spTree>
    <p:extLst>
      <p:ext uri="{BB962C8B-B14F-4D97-AF65-F5344CB8AC3E}">
        <p14:creationId xmlns:p14="http://schemas.microsoft.com/office/powerpoint/2010/main" val="153666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747</TotalTime>
  <Words>806</Words>
  <Application>Microsoft Office PowerPoint</Application>
  <PresentationFormat>A4 210 x 297 mm</PresentationFormat>
  <Paragraphs>56</Paragraphs>
  <Slides>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HGP創英角ｺﾞｼｯｸUB</vt:lpstr>
      <vt:lpstr>HG丸ｺﾞｼｯｸM-PRO</vt:lpstr>
      <vt:lpstr>メイリオ</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85</cp:revision>
  <cp:lastPrinted>2021-12-17T04:33:21Z</cp:lastPrinted>
  <dcterms:created xsi:type="dcterms:W3CDTF">2021-11-18T09:11:46Z</dcterms:created>
  <dcterms:modified xsi:type="dcterms:W3CDTF">2022-09-26T02:34:24Z</dcterms:modified>
</cp:coreProperties>
</file>